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39"/>
  </p:notesMasterIdLst>
  <p:sldIdLst>
    <p:sldId id="258" r:id="rId2"/>
    <p:sldId id="257" r:id="rId3"/>
    <p:sldId id="261" r:id="rId4"/>
    <p:sldId id="263" r:id="rId5"/>
    <p:sldId id="265" r:id="rId6"/>
    <p:sldId id="262" r:id="rId7"/>
    <p:sldId id="267" r:id="rId8"/>
    <p:sldId id="260" r:id="rId9"/>
    <p:sldId id="266" r:id="rId10"/>
    <p:sldId id="259" r:id="rId11"/>
    <p:sldId id="268" r:id="rId12"/>
    <p:sldId id="270" r:id="rId13"/>
    <p:sldId id="271" r:id="rId14"/>
    <p:sldId id="272" r:id="rId15"/>
    <p:sldId id="284" r:id="rId16"/>
    <p:sldId id="269" r:id="rId17"/>
    <p:sldId id="273" r:id="rId18"/>
    <p:sldId id="274" r:id="rId19"/>
    <p:sldId id="275" r:id="rId20"/>
    <p:sldId id="277" r:id="rId21"/>
    <p:sldId id="278" r:id="rId22"/>
    <p:sldId id="279" r:id="rId23"/>
    <p:sldId id="280" r:id="rId24"/>
    <p:sldId id="281" r:id="rId25"/>
    <p:sldId id="282" r:id="rId26"/>
    <p:sldId id="285" r:id="rId27"/>
    <p:sldId id="286" r:id="rId28"/>
    <p:sldId id="287" r:id="rId29"/>
    <p:sldId id="290" r:id="rId30"/>
    <p:sldId id="291" r:id="rId31"/>
    <p:sldId id="289" r:id="rId32"/>
    <p:sldId id="292" r:id="rId33"/>
    <p:sldId id="293" r:id="rId34"/>
    <p:sldId id="294" r:id="rId35"/>
    <p:sldId id="295" r:id="rId36"/>
    <p:sldId id="296" r:id="rId37"/>
    <p:sldId id="29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7" autoAdjust="0"/>
    <p:restoredTop sz="93979" autoAdjust="0"/>
  </p:normalViewPr>
  <p:slideViewPr>
    <p:cSldViewPr snapToGrid="0">
      <p:cViewPr varScale="1">
        <p:scale>
          <a:sx n="62" d="100"/>
          <a:sy n="62" d="100"/>
        </p:scale>
        <p:origin x="52"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676A7-6F49-4451-ADCA-D59182DEA66F}"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da-DK"/>
        </a:p>
      </dgm:t>
    </dgm:pt>
    <dgm:pt modelId="{C9FED868-5544-41DC-B2F4-ADC303C025DE}">
      <dgm:prSet phldrT="[Tekst]"/>
      <dgm:spPr/>
      <dgm:t>
        <a:bodyPr/>
        <a:lstStyle/>
        <a:p>
          <a:r>
            <a:rPr lang="da-DK" dirty="0" smtClean="0"/>
            <a:t>Idea!</a:t>
          </a:r>
          <a:endParaRPr lang="da-DK" dirty="0"/>
        </a:p>
      </dgm:t>
    </dgm:pt>
    <dgm:pt modelId="{80BCCC29-E4E0-4B90-A6EC-BAED7A499437}" type="parTrans" cxnId="{2650DEC0-8091-48FA-B87B-917AC0F845C5}">
      <dgm:prSet/>
      <dgm:spPr/>
      <dgm:t>
        <a:bodyPr/>
        <a:lstStyle/>
        <a:p>
          <a:endParaRPr lang="da-DK"/>
        </a:p>
      </dgm:t>
    </dgm:pt>
    <dgm:pt modelId="{4FC29DA9-80ED-47B3-A2F6-7A6A47267E0C}" type="sibTrans" cxnId="{2650DEC0-8091-48FA-B87B-917AC0F845C5}">
      <dgm:prSet/>
      <dgm:spPr/>
      <dgm:t>
        <a:bodyPr/>
        <a:lstStyle/>
        <a:p>
          <a:endParaRPr lang="da-DK"/>
        </a:p>
      </dgm:t>
    </dgm:pt>
    <dgm:pt modelId="{10FE3B24-D532-447E-AFBE-510E240CC797}">
      <dgm:prSet phldrT="[Tekst]"/>
      <dgm:spPr/>
      <dgm:t>
        <a:bodyPr/>
        <a:lstStyle/>
        <a:p>
          <a:r>
            <a:rPr lang="da-DK" dirty="0" smtClean="0"/>
            <a:t>Manuscript</a:t>
          </a:r>
          <a:endParaRPr lang="da-DK" dirty="0"/>
        </a:p>
      </dgm:t>
    </dgm:pt>
    <dgm:pt modelId="{63587FBF-924D-459E-ACA8-F94817597FB9}" type="parTrans" cxnId="{C0AAC63E-B161-477C-9C66-59743609072D}">
      <dgm:prSet/>
      <dgm:spPr/>
      <dgm:t>
        <a:bodyPr/>
        <a:lstStyle/>
        <a:p>
          <a:endParaRPr lang="da-DK"/>
        </a:p>
      </dgm:t>
    </dgm:pt>
    <dgm:pt modelId="{ACE8A087-A6AE-416E-8422-8B3429ECB99A}" type="sibTrans" cxnId="{C0AAC63E-B161-477C-9C66-59743609072D}">
      <dgm:prSet/>
      <dgm:spPr/>
      <dgm:t>
        <a:bodyPr/>
        <a:lstStyle/>
        <a:p>
          <a:endParaRPr lang="da-DK"/>
        </a:p>
      </dgm:t>
    </dgm:pt>
    <dgm:pt modelId="{48F9D2B4-19C2-4949-B891-125403D85E90}">
      <dgm:prSet phldrT="[Tekst]"/>
      <dgm:spPr/>
      <dgm:t>
        <a:bodyPr/>
        <a:lstStyle/>
        <a:p>
          <a:r>
            <a:rPr lang="da-DK" dirty="0" smtClean="0"/>
            <a:t>Peer </a:t>
          </a:r>
          <a:r>
            <a:rPr lang="da-DK" dirty="0" err="1" smtClean="0"/>
            <a:t>Review</a:t>
          </a:r>
          <a:endParaRPr lang="da-DK" dirty="0"/>
        </a:p>
      </dgm:t>
    </dgm:pt>
    <dgm:pt modelId="{C00F4890-1E12-4537-A287-3E3433F81E18}" type="parTrans" cxnId="{A69DDD9F-091A-45AD-9F8C-28C5A4D64B36}">
      <dgm:prSet/>
      <dgm:spPr/>
      <dgm:t>
        <a:bodyPr/>
        <a:lstStyle/>
        <a:p>
          <a:endParaRPr lang="da-DK"/>
        </a:p>
      </dgm:t>
    </dgm:pt>
    <dgm:pt modelId="{EF6FAA36-0083-4010-9C27-60FB8048019C}" type="sibTrans" cxnId="{A69DDD9F-091A-45AD-9F8C-28C5A4D64B36}">
      <dgm:prSet/>
      <dgm:spPr>
        <a:ln>
          <a:noFill/>
        </a:ln>
      </dgm:spPr>
      <dgm:t>
        <a:bodyPr/>
        <a:lstStyle/>
        <a:p>
          <a:endParaRPr lang="da-DK"/>
        </a:p>
      </dgm:t>
    </dgm:pt>
    <dgm:pt modelId="{D95A3226-C236-4F72-AA5C-50A174213582}">
      <dgm:prSet phldrT="[Tekst]"/>
      <dgm:spPr/>
      <dgm:t>
        <a:bodyPr/>
        <a:lstStyle/>
        <a:p>
          <a:r>
            <a:rPr lang="da-DK" dirty="0" smtClean="0"/>
            <a:t>Revisions</a:t>
          </a:r>
          <a:endParaRPr lang="da-DK" dirty="0"/>
        </a:p>
      </dgm:t>
    </dgm:pt>
    <dgm:pt modelId="{8319A0AC-733D-4958-83B1-B3A4036E4E22}" type="parTrans" cxnId="{36CBB65A-5A11-4D52-95EF-3E1A2B5E7A2C}">
      <dgm:prSet/>
      <dgm:spPr/>
      <dgm:t>
        <a:bodyPr/>
        <a:lstStyle/>
        <a:p>
          <a:endParaRPr lang="da-DK"/>
        </a:p>
      </dgm:t>
    </dgm:pt>
    <dgm:pt modelId="{5EA8CAB0-D93D-41EB-A916-816AE33A5447}" type="sibTrans" cxnId="{36CBB65A-5A11-4D52-95EF-3E1A2B5E7A2C}">
      <dgm:prSet/>
      <dgm:spPr/>
      <dgm:t>
        <a:bodyPr/>
        <a:lstStyle/>
        <a:p>
          <a:endParaRPr lang="da-DK"/>
        </a:p>
      </dgm:t>
    </dgm:pt>
    <dgm:pt modelId="{2B7335EE-4D1F-4CC7-A308-F3048BC15BF8}">
      <dgm:prSet phldrT="[Tekst]"/>
      <dgm:spPr/>
      <dgm:t>
        <a:bodyPr/>
        <a:lstStyle/>
        <a:p>
          <a:r>
            <a:rPr lang="da-DK" dirty="0" smtClean="0"/>
            <a:t>Version of </a:t>
          </a:r>
          <a:r>
            <a:rPr lang="da-DK" dirty="0" err="1" smtClean="0"/>
            <a:t>Record</a:t>
          </a:r>
          <a:endParaRPr lang="da-DK" dirty="0"/>
        </a:p>
      </dgm:t>
    </dgm:pt>
    <dgm:pt modelId="{56BBA55B-2596-4F3A-A3C1-165E38838077}" type="parTrans" cxnId="{2A26A54E-69D6-480A-B465-F568CC786227}">
      <dgm:prSet/>
      <dgm:spPr/>
      <dgm:t>
        <a:bodyPr/>
        <a:lstStyle/>
        <a:p>
          <a:endParaRPr lang="da-DK"/>
        </a:p>
      </dgm:t>
    </dgm:pt>
    <dgm:pt modelId="{4F99A3A9-1CDB-4435-9FC9-1A0AE50B7C18}" type="sibTrans" cxnId="{2A26A54E-69D6-480A-B465-F568CC786227}">
      <dgm:prSet/>
      <dgm:spPr/>
      <dgm:t>
        <a:bodyPr/>
        <a:lstStyle/>
        <a:p>
          <a:endParaRPr lang="da-DK"/>
        </a:p>
      </dgm:t>
    </dgm:pt>
    <dgm:pt modelId="{ADF3BE4E-60FF-47C1-A694-C8D7E2C98592}" type="pres">
      <dgm:prSet presAssocID="{633676A7-6F49-4451-ADCA-D59182DEA66F}" presName="diagram" presStyleCnt="0">
        <dgm:presLayoutVars>
          <dgm:dir/>
          <dgm:resizeHandles val="exact"/>
        </dgm:presLayoutVars>
      </dgm:prSet>
      <dgm:spPr/>
      <dgm:t>
        <a:bodyPr/>
        <a:lstStyle/>
        <a:p>
          <a:endParaRPr lang="da-DK"/>
        </a:p>
      </dgm:t>
    </dgm:pt>
    <dgm:pt modelId="{C608130E-64CD-4CBC-AEF8-0E73AB7027E8}" type="pres">
      <dgm:prSet presAssocID="{C9FED868-5544-41DC-B2F4-ADC303C025DE}" presName="node" presStyleLbl="node1" presStyleIdx="0" presStyleCnt="5">
        <dgm:presLayoutVars>
          <dgm:bulletEnabled val="1"/>
        </dgm:presLayoutVars>
      </dgm:prSet>
      <dgm:spPr/>
      <dgm:t>
        <a:bodyPr/>
        <a:lstStyle/>
        <a:p>
          <a:endParaRPr lang="da-DK"/>
        </a:p>
      </dgm:t>
    </dgm:pt>
    <dgm:pt modelId="{C00AEB1D-04F3-452F-A185-1FE79AD4AB50}" type="pres">
      <dgm:prSet presAssocID="{4FC29DA9-80ED-47B3-A2F6-7A6A47267E0C}" presName="sibTrans" presStyleLbl="sibTrans2D1" presStyleIdx="0" presStyleCnt="4"/>
      <dgm:spPr/>
      <dgm:t>
        <a:bodyPr/>
        <a:lstStyle/>
        <a:p>
          <a:endParaRPr lang="da-DK"/>
        </a:p>
      </dgm:t>
    </dgm:pt>
    <dgm:pt modelId="{A3CCB036-958A-489F-A102-13987C146ABB}" type="pres">
      <dgm:prSet presAssocID="{4FC29DA9-80ED-47B3-A2F6-7A6A47267E0C}" presName="connectorText" presStyleLbl="sibTrans2D1" presStyleIdx="0" presStyleCnt="4"/>
      <dgm:spPr/>
      <dgm:t>
        <a:bodyPr/>
        <a:lstStyle/>
        <a:p>
          <a:endParaRPr lang="da-DK"/>
        </a:p>
      </dgm:t>
    </dgm:pt>
    <dgm:pt modelId="{BB10C702-3FC8-45C8-8286-36F393055CFA}" type="pres">
      <dgm:prSet presAssocID="{10FE3B24-D532-447E-AFBE-510E240CC797}" presName="node" presStyleLbl="node1" presStyleIdx="1" presStyleCnt="5">
        <dgm:presLayoutVars>
          <dgm:bulletEnabled val="1"/>
        </dgm:presLayoutVars>
      </dgm:prSet>
      <dgm:spPr/>
      <dgm:t>
        <a:bodyPr/>
        <a:lstStyle/>
        <a:p>
          <a:endParaRPr lang="da-DK"/>
        </a:p>
      </dgm:t>
    </dgm:pt>
    <dgm:pt modelId="{227A8080-636C-4439-8F39-224364621F0B}" type="pres">
      <dgm:prSet presAssocID="{ACE8A087-A6AE-416E-8422-8B3429ECB99A}" presName="sibTrans" presStyleLbl="sibTrans2D1" presStyleIdx="1" presStyleCnt="4"/>
      <dgm:spPr/>
      <dgm:t>
        <a:bodyPr/>
        <a:lstStyle/>
        <a:p>
          <a:endParaRPr lang="da-DK"/>
        </a:p>
      </dgm:t>
    </dgm:pt>
    <dgm:pt modelId="{45EB4BF6-12E9-4712-9AD6-2FC6FC24B444}" type="pres">
      <dgm:prSet presAssocID="{ACE8A087-A6AE-416E-8422-8B3429ECB99A}" presName="connectorText" presStyleLbl="sibTrans2D1" presStyleIdx="1" presStyleCnt="4"/>
      <dgm:spPr/>
      <dgm:t>
        <a:bodyPr/>
        <a:lstStyle/>
        <a:p>
          <a:endParaRPr lang="da-DK"/>
        </a:p>
      </dgm:t>
    </dgm:pt>
    <dgm:pt modelId="{F0372565-65E2-4D59-AE50-0BC79315B239}" type="pres">
      <dgm:prSet presAssocID="{48F9D2B4-19C2-4949-B891-125403D85E90}" presName="node" presStyleLbl="node1" presStyleIdx="2" presStyleCnt="5">
        <dgm:presLayoutVars>
          <dgm:bulletEnabled val="1"/>
        </dgm:presLayoutVars>
      </dgm:prSet>
      <dgm:spPr/>
      <dgm:t>
        <a:bodyPr/>
        <a:lstStyle/>
        <a:p>
          <a:endParaRPr lang="da-DK"/>
        </a:p>
      </dgm:t>
    </dgm:pt>
    <dgm:pt modelId="{7CE7B6A5-EB94-487D-AC0D-7AFC674E70C7}" type="pres">
      <dgm:prSet presAssocID="{EF6FAA36-0083-4010-9C27-60FB8048019C}" presName="sibTrans" presStyleLbl="sibTrans2D1" presStyleIdx="2" presStyleCnt="4"/>
      <dgm:spPr/>
      <dgm:t>
        <a:bodyPr/>
        <a:lstStyle/>
        <a:p>
          <a:endParaRPr lang="da-DK"/>
        </a:p>
      </dgm:t>
    </dgm:pt>
    <dgm:pt modelId="{BF01E076-FB73-484B-944D-565D0AD9FB76}" type="pres">
      <dgm:prSet presAssocID="{EF6FAA36-0083-4010-9C27-60FB8048019C}" presName="connectorText" presStyleLbl="sibTrans2D1" presStyleIdx="2" presStyleCnt="4"/>
      <dgm:spPr/>
      <dgm:t>
        <a:bodyPr/>
        <a:lstStyle/>
        <a:p>
          <a:endParaRPr lang="da-DK"/>
        </a:p>
      </dgm:t>
    </dgm:pt>
    <dgm:pt modelId="{059B3B12-DF41-4F27-B9A8-C6B372B9024A}" type="pres">
      <dgm:prSet presAssocID="{D95A3226-C236-4F72-AA5C-50A174213582}" presName="node" presStyleLbl="node1" presStyleIdx="3" presStyleCnt="5">
        <dgm:presLayoutVars>
          <dgm:bulletEnabled val="1"/>
        </dgm:presLayoutVars>
      </dgm:prSet>
      <dgm:spPr/>
      <dgm:t>
        <a:bodyPr/>
        <a:lstStyle/>
        <a:p>
          <a:endParaRPr lang="da-DK"/>
        </a:p>
      </dgm:t>
    </dgm:pt>
    <dgm:pt modelId="{BEF20A8A-F96C-4A24-83AB-6F580B3F4484}" type="pres">
      <dgm:prSet presAssocID="{5EA8CAB0-D93D-41EB-A916-816AE33A5447}" presName="sibTrans" presStyleLbl="sibTrans2D1" presStyleIdx="3" presStyleCnt="4"/>
      <dgm:spPr/>
      <dgm:t>
        <a:bodyPr/>
        <a:lstStyle/>
        <a:p>
          <a:endParaRPr lang="da-DK"/>
        </a:p>
      </dgm:t>
    </dgm:pt>
    <dgm:pt modelId="{1A4416A6-319E-4B14-B5D7-9EA743788B62}" type="pres">
      <dgm:prSet presAssocID="{5EA8CAB0-D93D-41EB-A916-816AE33A5447}" presName="connectorText" presStyleLbl="sibTrans2D1" presStyleIdx="3" presStyleCnt="4"/>
      <dgm:spPr/>
      <dgm:t>
        <a:bodyPr/>
        <a:lstStyle/>
        <a:p>
          <a:endParaRPr lang="da-DK"/>
        </a:p>
      </dgm:t>
    </dgm:pt>
    <dgm:pt modelId="{F3813F9F-3A58-40F5-A07D-FB50D1CC7660}" type="pres">
      <dgm:prSet presAssocID="{2B7335EE-4D1F-4CC7-A308-F3048BC15BF8}" presName="node" presStyleLbl="node1" presStyleIdx="4" presStyleCnt="5">
        <dgm:presLayoutVars>
          <dgm:bulletEnabled val="1"/>
        </dgm:presLayoutVars>
      </dgm:prSet>
      <dgm:spPr/>
      <dgm:t>
        <a:bodyPr/>
        <a:lstStyle/>
        <a:p>
          <a:endParaRPr lang="da-DK"/>
        </a:p>
      </dgm:t>
    </dgm:pt>
  </dgm:ptLst>
  <dgm:cxnLst>
    <dgm:cxn modelId="{C4D057E3-4B48-4153-BB0E-F1FD33FEBC9E}" type="presOf" srcId="{EF6FAA36-0083-4010-9C27-60FB8048019C}" destId="{BF01E076-FB73-484B-944D-565D0AD9FB76}" srcOrd="1" destOrd="0" presId="urn:microsoft.com/office/officeart/2005/8/layout/process5"/>
    <dgm:cxn modelId="{8D22E5FB-B975-4433-B8CE-F43BBDDA0AB3}" type="presOf" srcId="{C9FED868-5544-41DC-B2F4-ADC303C025DE}" destId="{C608130E-64CD-4CBC-AEF8-0E73AB7027E8}" srcOrd="0" destOrd="0" presId="urn:microsoft.com/office/officeart/2005/8/layout/process5"/>
    <dgm:cxn modelId="{A69DDD9F-091A-45AD-9F8C-28C5A4D64B36}" srcId="{633676A7-6F49-4451-ADCA-D59182DEA66F}" destId="{48F9D2B4-19C2-4949-B891-125403D85E90}" srcOrd="2" destOrd="0" parTransId="{C00F4890-1E12-4537-A287-3E3433F81E18}" sibTransId="{EF6FAA36-0083-4010-9C27-60FB8048019C}"/>
    <dgm:cxn modelId="{C0AAC63E-B161-477C-9C66-59743609072D}" srcId="{633676A7-6F49-4451-ADCA-D59182DEA66F}" destId="{10FE3B24-D532-447E-AFBE-510E240CC797}" srcOrd="1" destOrd="0" parTransId="{63587FBF-924D-459E-ACA8-F94817597FB9}" sibTransId="{ACE8A087-A6AE-416E-8422-8B3429ECB99A}"/>
    <dgm:cxn modelId="{B5E97C06-10A8-402A-992B-C6DD8B861CAD}" type="presOf" srcId="{4FC29DA9-80ED-47B3-A2F6-7A6A47267E0C}" destId="{A3CCB036-958A-489F-A102-13987C146ABB}" srcOrd="1" destOrd="0" presId="urn:microsoft.com/office/officeart/2005/8/layout/process5"/>
    <dgm:cxn modelId="{DA3786AF-6A05-4253-9D25-BEA865AAA716}" type="presOf" srcId="{4FC29DA9-80ED-47B3-A2F6-7A6A47267E0C}" destId="{C00AEB1D-04F3-452F-A185-1FE79AD4AB50}" srcOrd="0" destOrd="0" presId="urn:microsoft.com/office/officeart/2005/8/layout/process5"/>
    <dgm:cxn modelId="{36CBB65A-5A11-4D52-95EF-3E1A2B5E7A2C}" srcId="{633676A7-6F49-4451-ADCA-D59182DEA66F}" destId="{D95A3226-C236-4F72-AA5C-50A174213582}" srcOrd="3" destOrd="0" parTransId="{8319A0AC-733D-4958-83B1-B3A4036E4E22}" sibTransId="{5EA8CAB0-D93D-41EB-A916-816AE33A5447}"/>
    <dgm:cxn modelId="{2650DEC0-8091-48FA-B87B-917AC0F845C5}" srcId="{633676A7-6F49-4451-ADCA-D59182DEA66F}" destId="{C9FED868-5544-41DC-B2F4-ADC303C025DE}" srcOrd="0" destOrd="0" parTransId="{80BCCC29-E4E0-4B90-A6EC-BAED7A499437}" sibTransId="{4FC29DA9-80ED-47B3-A2F6-7A6A47267E0C}"/>
    <dgm:cxn modelId="{E7D2D905-F56E-4E12-9796-857DE6D4441D}" type="presOf" srcId="{5EA8CAB0-D93D-41EB-A916-816AE33A5447}" destId="{1A4416A6-319E-4B14-B5D7-9EA743788B62}" srcOrd="1" destOrd="0" presId="urn:microsoft.com/office/officeart/2005/8/layout/process5"/>
    <dgm:cxn modelId="{AED11CA5-3D3F-4E56-872C-6CEAC71C1813}" type="presOf" srcId="{ACE8A087-A6AE-416E-8422-8B3429ECB99A}" destId="{45EB4BF6-12E9-4712-9AD6-2FC6FC24B444}" srcOrd="1" destOrd="0" presId="urn:microsoft.com/office/officeart/2005/8/layout/process5"/>
    <dgm:cxn modelId="{6391E910-0429-446E-BB48-9BCB2D9FC75A}" type="presOf" srcId="{ACE8A087-A6AE-416E-8422-8B3429ECB99A}" destId="{227A8080-636C-4439-8F39-224364621F0B}" srcOrd="0" destOrd="0" presId="urn:microsoft.com/office/officeart/2005/8/layout/process5"/>
    <dgm:cxn modelId="{6B57DFFA-D784-4ECB-8B1A-A6007879F6F6}" type="presOf" srcId="{D95A3226-C236-4F72-AA5C-50A174213582}" destId="{059B3B12-DF41-4F27-B9A8-C6B372B9024A}" srcOrd="0" destOrd="0" presId="urn:microsoft.com/office/officeart/2005/8/layout/process5"/>
    <dgm:cxn modelId="{118C3CF1-4F95-45CF-ACF2-D6F9EF0CAB8E}" type="presOf" srcId="{48F9D2B4-19C2-4949-B891-125403D85E90}" destId="{F0372565-65E2-4D59-AE50-0BC79315B239}" srcOrd="0" destOrd="0" presId="urn:microsoft.com/office/officeart/2005/8/layout/process5"/>
    <dgm:cxn modelId="{C9C504A9-1E73-403C-91A7-C1821B09525D}" type="presOf" srcId="{EF6FAA36-0083-4010-9C27-60FB8048019C}" destId="{7CE7B6A5-EB94-487D-AC0D-7AFC674E70C7}" srcOrd="0" destOrd="0" presId="urn:microsoft.com/office/officeart/2005/8/layout/process5"/>
    <dgm:cxn modelId="{A88354F4-6914-4913-BC87-72E886C2800C}" type="presOf" srcId="{10FE3B24-D532-447E-AFBE-510E240CC797}" destId="{BB10C702-3FC8-45C8-8286-36F393055CFA}" srcOrd="0" destOrd="0" presId="urn:microsoft.com/office/officeart/2005/8/layout/process5"/>
    <dgm:cxn modelId="{9BC6DF42-8F35-4018-97F6-A3479B73D1F9}" type="presOf" srcId="{2B7335EE-4D1F-4CC7-A308-F3048BC15BF8}" destId="{F3813F9F-3A58-40F5-A07D-FB50D1CC7660}" srcOrd="0" destOrd="0" presId="urn:microsoft.com/office/officeart/2005/8/layout/process5"/>
    <dgm:cxn modelId="{19E4D70D-1E31-47E2-9832-207F8DEBF311}" type="presOf" srcId="{633676A7-6F49-4451-ADCA-D59182DEA66F}" destId="{ADF3BE4E-60FF-47C1-A694-C8D7E2C98592}" srcOrd="0" destOrd="0" presId="urn:microsoft.com/office/officeart/2005/8/layout/process5"/>
    <dgm:cxn modelId="{2A26A54E-69D6-480A-B465-F568CC786227}" srcId="{633676A7-6F49-4451-ADCA-D59182DEA66F}" destId="{2B7335EE-4D1F-4CC7-A308-F3048BC15BF8}" srcOrd="4" destOrd="0" parTransId="{56BBA55B-2596-4F3A-A3C1-165E38838077}" sibTransId="{4F99A3A9-1CDB-4435-9FC9-1A0AE50B7C18}"/>
    <dgm:cxn modelId="{3770A0DE-84E6-4703-B2C3-4F744ED199DF}" type="presOf" srcId="{5EA8CAB0-D93D-41EB-A916-816AE33A5447}" destId="{BEF20A8A-F96C-4A24-83AB-6F580B3F4484}" srcOrd="0" destOrd="0" presId="urn:microsoft.com/office/officeart/2005/8/layout/process5"/>
    <dgm:cxn modelId="{ADF93426-DD88-4812-8163-147593E731F0}" type="presParOf" srcId="{ADF3BE4E-60FF-47C1-A694-C8D7E2C98592}" destId="{C608130E-64CD-4CBC-AEF8-0E73AB7027E8}" srcOrd="0" destOrd="0" presId="urn:microsoft.com/office/officeart/2005/8/layout/process5"/>
    <dgm:cxn modelId="{68D65E84-41B0-4BD8-99F7-42E872E85D6C}" type="presParOf" srcId="{ADF3BE4E-60FF-47C1-A694-C8D7E2C98592}" destId="{C00AEB1D-04F3-452F-A185-1FE79AD4AB50}" srcOrd="1" destOrd="0" presId="urn:microsoft.com/office/officeart/2005/8/layout/process5"/>
    <dgm:cxn modelId="{7B358EF0-CB50-49CC-880F-51ED1C2C9F96}" type="presParOf" srcId="{C00AEB1D-04F3-452F-A185-1FE79AD4AB50}" destId="{A3CCB036-958A-489F-A102-13987C146ABB}" srcOrd="0" destOrd="0" presId="urn:microsoft.com/office/officeart/2005/8/layout/process5"/>
    <dgm:cxn modelId="{C65EDA5B-CA94-4FE6-AD6E-1F9C90888CF1}" type="presParOf" srcId="{ADF3BE4E-60FF-47C1-A694-C8D7E2C98592}" destId="{BB10C702-3FC8-45C8-8286-36F393055CFA}" srcOrd="2" destOrd="0" presId="urn:microsoft.com/office/officeart/2005/8/layout/process5"/>
    <dgm:cxn modelId="{DC2404DF-3B7F-4D87-992A-16DC24E2199C}" type="presParOf" srcId="{ADF3BE4E-60FF-47C1-A694-C8D7E2C98592}" destId="{227A8080-636C-4439-8F39-224364621F0B}" srcOrd="3" destOrd="0" presId="urn:microsoft.com/office/officeart/2005/8/layout/process5"/>
    <dgm:cxn modelId="{D77E02FB-36AB-4C1C-AD58-5AAC5E849E71}" type="presParOf" srcId="{227A8080-636C-4439-8F39-224364621F0B}" destId="{45EB4BF6-12E9-4712-9AD6-2FC6FC24B444}" srcOrd="0" destOrd="0" presId="urn:microsoft.com/office/officeart/2005/8/layout/process5"/>
    <dgm:cxn modelId="{E3EB9972-27E9-48B0-AACB-5A5AF1A7C2D9}" type="presParOf" srcId="{ADF3BE4E-60FF-47C1-A694-C8D7E2C98592}" destId="{F0372565-65E2-4D59-AE50-0BC79315B239}" srcOrd="4" destOrd="0" presId="urn:microsoft.com/office/officeart/2005/8/layout/process5"/>
    <dgm:cxn modelId="{56690F86-DEB4-47E7-96FA-DCF7D902E499}" type="presParOf" srcId="{ADF3BE4E-60FF-47C1-A694-C8D7E2C98592}" destId="{7CE7B6A5-EB94-487D-AC0D-7AFC674E70C7}" srcOrd="5" destOrd="0" presId="urn:microsoft.com/office/officeart/2005/8/layout/process5"/>
    <dgm:cxn modelId="{E9E82A90-932A-4CEB-BA92-271FEEC84386}" type="presParOf" srcId="{7CE7B6A5-EB94-487D-AC0D-7AFC674E70C7}" destId="{BF01E076-FB73-484B-944D-565D0AD9FB76}" srcOrd="0" destOrd="0" presId="urn:microsoft.com/office/officeart/2005/8/layout/process5"/>
    <dgm:cxn modelId="{842588B0-9045-46E1-AD2E-E78AE105FD6E}" type="presParOf" srcId="{ADF3BE4E-60FF-47C1-A694-C8D7E2C98592}" destId="{059B3B12-DF41-4F27-B9A8-C6B372B9024A}" srcOrd="6" destOrd="0" presId="urn:microsoft.com/office/officeart/2005/8/layout/process5"/>
    <dgm:cxn modelId="{FC1EDBC6-57C9-4327-88E3-42B1C54E8CB5}" type="presParOf" srcId="{ADF3BE4E-60FF-47C1-A694-C8D7E2C98592}" destId="{BEF20A8A-F96C-4A24-83AB-6F580B3F4484}" srcOrd="7" destOrd="0" presId="urn:microsoft.com/office/officeart/2005/8/layout/process5"/>
    <dgm:cxn modelId="{199EE01E-DB7E-478D-BB2B-AAB5C6167FAB}" type="presParOf" srcId="{BEF20A8A-F96C-4A24-83AB-6F580B3F4484}" destId="{1A4416A6-319E-4B14-B5D7-9EA743788B62}" srcOrd="0" destOrd="0" presId="urn:microsoft.com/office/officeart/2005/8/layout/process5"/>
    <dgm:cxn modelId="{89DB76CC-060E-4CA0-9738-BF6F5C031294}" type="presParOf" srcId="{ADF3BE4E-60FF-47C1-A694-C8D7E2C98592}" destId="{F3813F9F-3A58-40F5-A07D-FB50D1CC7660}"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A50D21-5CFF-4E43-B938-8AC3C2FFDB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da-DK"/>
        </a:p>
      </dgm:t>
    </dgm:pt>
    <dgm:pt modelId="{DC2AC15D-8D2D-4BE5-B566-5642C65E17F2}">
      <dgm:prSet phldrT="[Tekst]"/>
      <dgm:spPr/>
      <dgm:t>
        <a:bodyPr/>
        <a:lstStyle/>
        <a:p>
          <a:r>
            <a:rPr lang="da-DK" dirty="0" smtClean="0"/>
            <a:t>Green OA	</a:t>
          </a:r>
          <a:endParaRPr lang="da-DK" dirty="0"/>
        </a:p>
      </dgm:t>
    </dgm:pt>
    <dgm:pt modelId="{22F71659-2A0A-41DB-92EA-9440E0178DC6}" type="parTrans" cxnId="{B3FEC7C8-423C-4365-80D3-40E936F9AD9A}">
      <dgm:prSet/>
      <dgm:spPr/>
      <dgm:t>
        <a:bodyPr/>
        <a:lstStyle/>
        <a:p>
          <a:endParaRPr lang="da-DK"/>
        </a:p>
      </dgm:t>
    </dgm:pt>
    <dgm:pt modelId="{10A10956-F645-44E7-A659-EE877F919055}" type="sibTrans" cxnId="{B3FEC7C8-423C-4365-80D3-40E936F9AD9A}">
      <dgm:prSet/>
      <dgm:spPr/>
      <dgm:t>
        <a:bodyPr/>
        <a:lstStyle/>
        <a:p>
          <a:endParaRPr lang="da-DK"/>
        </a:p>
      </dgm:t>
    </dgm:pt>
    <dgm:pt modelId="{558D0705-2E3E-4B5E-8D82-A039682A4ABC}">
      <dgm:prSet phldrT="[Tekst]"/>
      <dgm:spPr/>
      <dgm:t>
        <a:bodyPr/>
        <a:lstStyle/>
        <a:p>
          <a:r>
            <a:rPr lang="da-DK" dirty="0" smtClean="0"/>
            <a:t>Version of </a:t>
          </a:r>
          <a:r>
            <a:rPr lang="da-DK" dirty="0" err="1" smtClean="0"/>
            <a:t>Record</a:t>
          </a:r>
          <a:r>
            <a:rPr lang="da-DK" dirty="0" smtClean="0"/>
            <a:t> is </a:t>
          </a:r>
          <a:r>
            <a:rPr lang="da-DK" dirty="0" err="1" smtClean="0"/>
            <a:t>closed</a:t>
          </a:r>
          <a:endParaRPr lang="da-DK" dirty="0"/>
        </a:p>
      </dgm:t>
    </dgm:pt>
    <dgm:pt modelId="{46C4D8B1-C820-49D9-8DBB-7321D0BEB6ED}" type="parTrans" cxnId="{10C5B4B1-4804-41F4-BB83-AF5AB9677B39}">
      <dgm:prSet/>
      <dgm:spPr/>
      <dgm:t>
        <a:bodyPr/>
        <a:lstStyle/>
        <a:p>
          <a:endParaRPr lang="da-DK"/>
        </a:p>
      </dgm:t>
    </dgm:pt>
    <dgm:pt modelId="{23296C14-AFEE-4E14-A03C-EAE4B0383244}" type="sibTrans" cxnId="{10C5B4B1-4804-41F4-BB83-AF5AB9677B39}">
      <dgm:prSet/>
      <dgm:spPr/>
      <dgm:t>
        <a:bodyPr/>
        <a:lstStyle/>
        <a:p>
          <a:endParaRPr lang="da-DK"/>
        </a:p>
      </dgm:t>
    </dgm:pt>
    <dgm:pt modelId="{990A81F0-377D-4B20-849A-B36B58330C84}">
      <dgm:prSet phldrT="[Tekst]"/>
      <dgm:spPr/>
      <dgm:t>
        <a:bodyPr/>
        <a:lstStyle/>
        <a:p>
          <a:r>
            <a:rPr lang="da-DK" dirty="0" smtClean="0"/>
            <a:t>Journal is hybrid</a:t>
          </a:r>
          <a:endParaRPr lang="da-DK" dirty="0"/>
        </a:p>
      </dgm:t>
    </dgm:pt>
    <dgm:pt modelId="{87EC8E10-5610-4374-B06E-CC9993E6AC6D}" type="parTrans" cxnId="{B4E79E1C-F7F1-4BE1-B187-E89E60861F8A}">
      <dgm:prSet/>
      <dgm:spPr/>
      <dgm:t>
        <a:bodyPr/>
        <a:lstStyle/>
        <a:p>
          <a:endParaRPr lang="da-DK"/>
        </a:p>
      </dgm:t>
    </dgm:pt>
    <dgm:pt modelId="{36E5B194-792B-4D35-B69B-C6ABDE5CE686}" type="sibTrans" cxnId="{B4E79E1C-F7F1-4BE1-B187-E89E60861F8A}">
      <dgm:prSet/>
      <dgm:spPr/>
      <dgm:t>
        <a:bodyPr/>
        <a:lstStyle/>
        <a:p>
          <a:endParaRPr lang="da-DK"/>
        </a:p>
      </dgm:t>
    </dgm:pt>
    <dgm:pt modelId="{022CAFB4-5164-4C96-987C-2325F22CCEEC}">
      <dgm:prSet phldrT="[Tekst]"/>
      <dgm:spPr/>
      <dgm:t>
        <a:bodyPr/>
        <a:lstStyle/>
        <a:p>
          <a:r>
            <a:rPr lang="da-DK" dirty="0" err="1" smtClean="0"/>
            <a:t>Free</a:t>
          </a:r>
          <a:endParaRPr lang="da-DK" dirty="0"/>
        </a:p>
      </dgm:t>
    </dgm:pt>
    <dgm:pt modelId="{BEB8FBAA-C992-4B0E-B37E-4E1C5F5449A8}" type="parTrans" cxnId="{7AFDA4CB-C9F2-4E8E-BDD7-3D3A2B451205}">
      <dgm:prSet/>
      <dgm:spPr/>
      <dgm:t>
        <a:bodyPr/>
        <a:lstStyle/>
        <a:p>
          <a:endParaRPr lang="da-DK"/>
        </a:p>
      </dgm:t>
    </dgm:pt>
    <dgm:pt modelId="{0ADAE6B5-805D-4A05-AF04-BDF72A43AE35}" type="sibTrans" cxnId="{7AFDA4CB-C9F2-4E8E-BDD7-3D3A2B451205}">
      <dgm:prSet/>
      <dgm:spPr/>
      <dgm:t>
        <a:bodyPr/>
        <a:lstStyle/>
        <a:p>
          <a:endParaRPr lang="da-DK"/>
        </a:p>
      </dgm:t>
    </dgm:pt>
    <dgm:pt modelId="{A504F2F0-54EF-4110-95BD-FD8678BC1099}">
      <dgm:prSet phldrT="[Tekst]"/>
      <dgm:spPr/>
      <dgm:t>
        <a:bodyPr/>
        <a:lstStyle/>
        <a:p>
          <a:endParaRPr lang="da-DK" dirty="0"/>
        </a:p>
      </dgm:t>
    </dgm:pt>
    <dgm:pt modelId="{D0AB0CC6-7426-476C-AE47-C8516F72DF30}" type="parTrans" cxnId="{35CE9340-8309-489B-B0D2-7920864EB7CC}">
      <dgm:prSet/>
      <dgm:spPr/>
      <dgm:t>
        <a:bodyPr/>
        <a:lstStyle/>
        <a:p>
          <a:endParaRPr lang="da-DK"/>
        </a:p>
      </dgm:t>
    </dgm:pt>
    <dgm:pt modelId="{8230B430-5778-4B76-A8AB-B39FD018C3C8}" type="sibTrans" cxnId="{35CE9340-8309-489B-B0D2-7920864EB7CC}">
      <dgm:prSet/>
      <dgm:spPr/>
      <dgm:t>
        <a:bodyPr/>
        <a:lstStyle/>
        <a:p>
          <a:endParaRPr lang="da-DK"/>
        </a:p>
      </dgm:t>
    </dgm:pt>
    <dgm:pt modelId="{60AEA801-D252-4EC9-8D46-92764C8CCEAD}">
      <dgm:prSet phldrT="[Tekst]"/>
      <dgm:spPr/>
      <dgm:t>
        <a:bodyPr/>
        <a:lstStyle/>
        <a:p>
          <a:endParaRPr lang="da-DK" dirty="0"/>
        </a:p>
      </dgm:t>
    </dgm:pt>
    <dgm:pt modelId="{DAD1D7AD-8112-49DB-9251-3E0A0177BB68}" type="parTrans" cxnId="{1AE73E44-D2B7-4ECE-B47A-D0CA1CB6438D}">
      <dgm:prSet/>
      <dgm:spPr/>
      <dgm:t>
        <a:bodyPr/>
        <a:lstStyle/>
        <a:p>
          <a:endParaRPr lang="da-DK"/>
        </a:p>
      </dgm:t>
    </dgm:pt>
    <dgm:pt modelId="{194098E4-3623-456A-8618-EDA87272C1F2}" type="sibTrans" cxnId="{1AE73E44-D2B7-4ECE-B47A-D0CA1CB6438D}">
      <dgm:prSet/>
      <dgm:spPr/>
      <dgm:t>
        <a:bodyPr/>
        <a:lstStyle/>
        <a:p>
          <a:endParaRPr lang="da-DK"/>
        </a:p>
      </dgm:t>
    </dgm:pt>
    <dgm:pt modelId="{DCAADA09-6AB9-47D7-9707-91B15A714053}">
      <dgm:prSet phldrT="[Tekst]"/>
      <dgm:spPr/>
      <dgm:t>
        <a:bodyPr/>
        <a:lstStyle/>
        <a:p>
          <a:r>
            <a:rPr lang="da-DK" dirty="0" smtClean="0"/>
            <a:t>Postprint is </a:t>
          </a:r>
          <a:r>
            <a:rPr lang="da-DK" dirty="0" err="1" smtClean="0"/>
            <a:t>stored</a:t>
          </a:r>
          <a:r>
            <a:rPr lang="da-DK" dirty="0" smtClean="0"/>
            <a:t> in an official </a:t>
          </a:r>
          <a:r>
            <a:rPr lang="da-DK" dirty="0" err="1" smtClean="0"/>
            <a:t>repository</a:t>
          </a:r>
          <a:r>
            <a:rPr lang="da-DK" dirty="0" smtClean="0"/>
            <a:t> (</a:t>
          </a:r>
          <a:r>
            <a:rPr lang="da-DK" dirty="0" err="1" smtClean="0"/>
            <a:t>like</a:t>
          </a:r>
          <a:r>
            <a:rPr lang="da-DK" dirty="0" smtClean="0"/>
            <a:t> CURIS)</a:t>
          </a:r>
          <a:endParaRPr lang="da-DK" dirty="0"/>
        </a:p>
      </dgm:t>
    </dgm:pt>
    <dgm:pt modelId="{1A06CD56-3F56-44B0-A10A-BE7F84EEF9FF}" type="parTrans" cxnId="{09EF47AB-360D-4E4A-8D7C-56188F484529}">
      <dgm:prSet/>
      <dgm:spPr/>
    </dgm:pt>
    <dgm:pt modelId="{4C308A05-D0B5-4A5D-9D3D-B75119181CB4}" type="sibTrans" cxnId="{09EF47AB-360D-4E4A-8D7C-56188F484529}">
      <dgm:prSet/>
      <dgm:spPr/>
    </dgm:pt>
    <dgm:pt modelId="{D1D54E90-9147-4A78-9D99-C44A5A86577E}" type="pres">
      <dgm:prSet presAssocID="{1CA50D21-5CFF-4E43-B938-8AC3C2FFDBAC}" presName="linear" presStyleCnt="0">
        <dgm:presLayoutVars>
          <dgm:animLvl val="lvl"/>
          <dgm:resizeHandles val="exact"/>
        </dgm:presLayoutVars>
      </dgm:prSet>
      <dgm:spPr/>
      <dgm:t>
        <a:bodyPr/>
        <a:lstStyle/>
        <a:p>
          <a:endParaRPr lang="da-DK"/>
        </a:p>
      </dgm:t>
    </dgm:pt>
    <dgm:pt modelId="{690B1922-FAA9-4E21-BBD2-F277DECB52A5}" type="pres">
      <dgm:prSet presAssocID="{DC2AC15D-8D2D-4BE5-B566-5642C65E17F2}" presName="parentText" presStyleLbl="node1" presStyleIdx="0" presStyleCnt="1">
        <dgm:presLayoutVars>
          <dgm:chMax val="0"/>
          <dgm:bulletEnabled val="1"/>
        </dgm:presLayoutVars>
      </dgm:prSet>
      <dgm:spPr/>
      <dgm:t>
        <a:bodyPr/>
        <a:lstStyle/>
        <a:p>
          <a:endParaRPr lang="da-DK"/>
        </a:p>
      </dgm:t>
    </dgm:pt>
    <dgm:pt modelId="{E8DB3816-5AD7-457F-B173-C373BC972828}" type="pres">
      <dgm:prSet presAssocID="{DC2AC15D-8D2D-4BE5-B566-5642C65E17F2}" presName="childText" presStyleLbl="revTx" presStyleIdx="0" presStyleCnt="1">
        <dgm:presLayoutVars>
          <dgm:bulletEnabled val="1"/>
        </dgm:presLayoutVars>
      </dgm:prSet>
      <dgm:spPr/>
      <dgm:t>
        <a:bodyPr/>
        <a:lstStyle/>
        <a:p>
          <a:endParaRPr lang="da-DK"/>
        </a:p>
      </dgm:t>
    </dgm:pt>
  </dgm:ptLst>
  <dgm:cxnLst>
    <dgm:cxn modelId="{10C5B4B1-4804-41F4-BB83-AF5AB9677B39}" srcId="{DC2AC15D-8D2D-4BE5-B566-5642C65E17F2}" destId="{558D0705-2E3E-4B5E-8D82-A039682A4ABC}" srcOrd="0" destOrd="0" parTransId="{46C4D8B1-C820-49D9-8DBB-7321D0BEB6ED}" sibTransId="{23296C14-AFEE-4E14-A03C-EAE4B0383244}"/>
    <dgm:cxn modelId="{6F19E3DC-F18F-481C-B9CB-220830A268E6}" type="presOf" srcId="{DCAADA09-6AB9-47D7-9707-91B15A714053}" destId="{E8DB3816-5AD7-457F-B173-C373BC972828}" srcOrd="0" destOrd="1" presId="urn:microsoft.com/office/officeart/2005/8/layout/vList2"/>
    <dgm:cxn modelId="{09EF47AB-360D-4E4A-8D7C-56188F484529}" srcId="{DC2AC15D-8D2D-4BE5-B566-5642C65E17F2}" destId="{DCAADA09-6AB9-47D7-9707-91B15A714053}" srcOrd="1" destOrd="0" parTransId="{1A06CD56-3F56-44B0-A10A-BE7F84EEF9FF}" sibTransId="{4C308A05-D0B5-4A5D-9D3D-B75119181CB4}"/>
    <dgm:cxn modelId="{B4E79E1C-F7F1-4BE1-B187-E89E60861F8A}" srcId="{DC2AC15D-8D2D-4BE5-B566-5642C65E17F2}" destId="{990A81F0-377D-4B20-849A-B36B58330C84}" srcOrd="2" destOrd="0" parTransId="{87EC8E10-5610-4374-B06E-CC9993E6AC6D}" sibTransId="{36E5B194-792B-4D35-B69B-C6ABDE5CE686}"/>
    <dgm:cxn modelId="{1AE73E44-D2B7-4ECE-B47A-D0CA1CB6438D}" srcId="{DC2AC15D-8D2D-4BE5-B566-5642C65E17F2}" destId="{60AEA801-D252-4EC9-8D46-92764C8CCEAD}" srcOrd="4" destOrd="0" parTransId="{DAD1D7AD-8112-49DB-9251-3E0A0177BB68}" sibTransId="{194098E4-3623-456A-8618-EDA87272C1F2}"/>
    <dgm:cxn modelId="{0726F8A1-812D-4D39-AD8A-C7F66F2D4742}" type="presOf" srcId="{A504F2F0-54EF-4110-95BD-FD8678BC1099}" destId="{E8DB3816-5AD7-457F-B173-C373BC972828}" srcOrd="0" destOrd="5" presId="urn:microsoft.com/office/officeart/2005/8/layout/vList2"/>
    <dgm:cxn modelId="{CD28EC52-F896-4237-8707-9144472E02E7}" type="presOf" srcId="{60AEA801-D252-4EC9-8D46-92764C8CCEAD}" destId="{E8DB3816-5AD7-457F-B173-C373BC972828}" srcOrd="0" destOrd="4" presId="urn:microsoft.com/office/officeart/2005/8/layout/vList2"/>
    <dgm:cxn modelId="{67022792-879F-4342-A7FB-4118DF1C9B78}" type="presOf" srcId="{1CA50D21-5CFF-4E43-B938-8AC3C2FFDBAC}" destId="{D1D54E90-9147-4A78-9D99-C44A5A86577E}" srcOrd="0" destOrd="0" presId="urn:microsoft.com/office/officeart/2005/8/layout/vList2"/>
    <dgm:cxn modelId="{B3FEC7C8-423C-4365-80D3-40E936F9AD9A}" srcId="{1CA50D21-5CFF-4E43-B938-8AC3C2FFDBAC}" destId="{DC2AC15D-8D2D-4BE5-B566-5642C65E17F2}" srcOrd="0" destOrd="0" parTransId="{22F71659-2A0A-41DB-92EA-9440E0178DC6}" sibTransId="{10A10956-F645-44E7-A659-EE877F919055}"/>
    <dgm:cxn modelId="{BE87EF72-EDFC-4E9C-B34F-AF0A09C09B02}" type="presOf" srcId="{DC2AC15D-8D2D-4BE5-B566-5642C65E17F2}" destId="{690B1922-FAA9-4E21-BBD2-F277DECB52A5}" srcOrd="0" destOrd="0" presId="urn:microsoft.com/office/officeart/2005/8/layout/vList2"/>
    <dgm:cxn modelId="{DF4F68F6-15A0-47FF-9A0C-D2121DB06C32}" type="presOf" srcId="{990A81F0-377D-4B20-849A-B36B58330C84}" destId="{E8DB3816-5AD7-457F-B173-C373BC972828}" srcOrd="0" destOrd="2" presId="urn:microsoft.com/office/officeart/2005/8/layout/vList2"/>
    <dgm:cxn modelId="{56AF4E09-772A-4A85-A5E8-63B648B02E55}" type="presOf" srcId="{022CAFB4-5164-4C96-987C-2325F22CCEEC}" destId="{E8DB3816-5AD7-457F-B173-C373BC972828}" srcOrd="0" destOrd="3" presId="urn:microsoft.com/office/officeart/2005/8/layout/vList2"/>
    <dgm:cxn modelId="{7AFDA4CB-C9F2-4E8E-BDD7-3D3A2B451205}" srcId="{DC2AC15D-8D2D-4BE5-B566-5642C65E17F2}" destId="{022CAFB4-5164-4C96-987C-2325F22CCEEC}" srcOrd="3" destOrd="0" parTransId="{BEB8FBAA-C992-4B0E-B37E-4E1C5F5449A8}" sibTransId="{0ADAE6B5-805D-4A05-AF04-BDF72A43AE35}"/>
    <dgm:cxn modelId="{35CE9340-8309-489B-B0D2-7920864EB7CC}" srcId="{DC2AC15D-8D2D-4BE5-B566-5642C65E17F2}" destId="{A504F2F0-54EF-4110-95BD-FD8678BC1099}" srcOrd="5" destOrd="0" parTransId="{D0AB0CC6-7426-476C-AE47-C8516F72DF30}" sibTransId="{8230B430-5778-4B76-A8AB-B39FD018C3C8}"/>
    <dgm:cxn modelId="{FB04C53E-176B-4268-AF37-D4FEDBDD8FBE}" type="presOf" srcId="{558D0705-2E3E-4B5E-8D82-A039682A4ABC}" destId="{E8DB3816-5AD7-457F-B173-C373BC972828}" srcOrd="0" destOrd="0" presId="urn:microsoft.com/office/officeart/2005/8/layout/vList2"/>
    <dgm:cxn modelId="{FBB76B6C-4351-4694-8125-B8C9F6E05463}" type="presParOf" srcId="{D1D54E90-9147-4A78-9D99-C44A5A86577E}" destId="{690B1922-FAA9-4E21-BBD2-F277DECB52A5}" srcOrd="0" destOrd="0" presId="urn:microsoft.com/office/officeart/2005/8/layout/vList2"/>
    <dgm:cxn modelId="{69589DB0-2FCD-417D-98AE-95342ABD8D5D}" type="presParOf" srcId="{D1D54E90-9147-4A78-9D99-C44A5A86577E}" destId="{E8DB3816-5AD7-457F-B173-C373BC97282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69C4B3-51F0-4F04-BB06-843FF9D0ACC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da-DK"/>
        </a:p>
      </dgm:t>
    </dgm:pt>
    <dgm:pt modelId="{E2E0A822-9BDA-4555-904B-9303587FABED}">
      <dgm:prSet phldrT="[Tekst]"/>
      <dgm:spPr/>
      <dgm:t>
        <a:bodyPr/>
        <a:lstStyle/>
        <a:p>
          <a:r>
            <a:rPr lang="da-DK" dirty="0" smtClean="0"/>
            <a:t>Gold</a:t>
          </a:r>
          <a:endParaRPr lang="da-DK" dirty="0"/>
        </a:p>
      </dgm:t>
    </dgm:pt>
    <dgm:pt modelId="{74022BE4-767F-4052-A921-D7F9427673C8}" type="parTrans" cxnId="{5691B19D-E404-470C-B588-D3CE419CF4B5}">
      <dgm:prSet/>
      <dgm:spPr/>
      <dgm:t>
        <a:bodyPr/>
        <a:lstStyle/>
        <a:p>
          <a:endParaRPr lang="da-DK"/>
        </a:p>
      </dgm:t>
    </dgm:pt>
    <dgm:pt modelId="{B96CDF8A-418E-4568-AE4F-8FADC1D7C9FC}" type="sibTrans" cxnId="{5691B19D-E404-470C-B588-D3CE419CF4B5}">
      <dgm:prSet/>
      <dgm:spPr/>
      <dgm:t>
        <a:bodyPr/>
        <a:lstStyle/>
        <a:p>
          <a:endParaRPr lang="da-DK"/>
        </a:p>
      </dgm:t>
    </dgm:pt>
    <dgm:pt modelId="{09556ABD-1793-4214-9306-CEF6CD3F176B}">
      <dgm:prSet phldrT="[Tekst]"/>
      <dgm:spPr/>
      <dgm:t>
        <a:bodyPr/>
        <a:lstStyle/>
        <a:p>
          <a:r>
            <a:rPr lang="da-DK" dirty="0" err="1" smtClean="0"/>
            <a:t>Fully</a:t>
          </a:r>
          <a:r>
            <a:rPr lang="da-DK" dirty="0" smtClean="0"/>
            <a:t> </a:t>
          </a:r>
          <a:r>
            <a:rPr lang="da-DK" dirty="0" err="1" smtClean="0"/>
            <a:t>funded</a:t>
          </a:r>
          <a:r>
            <a:rPr lang="da-DK" dirty="0" smtClean="0"/>
            <a:t> by </a:t>
          </a:r>
          <a:r>
            <a:rPr lang="da-DK" dirty="0" err="1" smtClean="0"/>
            <a:t>Article</a:t>
          </a:r>
          <a:r>
            <a:rPr lang="da-DK" dirty="0" smtClean="0"/>
            <a:t> Processing Charges (APC)</a:t>
          </a:r>
          <a:endParaRPr lang="da-DK" dirty="0"/>
        </a:p>
      </dgm:t>
    </dgm:pt>
    <dgm:pt modelId="{47FA2191-BBCC-4A18-A6B0-F035363E9447}" type="parTrans" cxnId="{72606935-3477-4722-B495-AE2CD7321581}">
      <dgm:prSet/>
      <dgm:spPr/>
      <dgm:t>
        <a:bodyPr/>
        <a:lstStyle/>
        <a:p>
          <a:endParaRPr lang="da-DK"/>
        </a:p>
      </dgm:t>
    </dgm:pt>
    <dgm:pt modelId="{03A4EB1C-B063-4F11-A3AC-58E074F7D423}" type="sibTrans" cxnId="{72606935-3477-4722-B495-AE2CD7321581}">
      <dgm:prSet/>
      <dgm:spPr/>
      <dgm:t>
        <a:bodyPr/>
        <a:lstStyle/>
        <a:p>
          <a:endParaRPr lang="da-DK"/>
        </a:p>
      </dgm:t>
    </dgm:pt>
    <dgm:pt modelId="{F5E6A03F-2258-4A28-B4BD-29691CA8FB5E}">
      <dgm:prSet phldrT="[Tekst]"/>
      <dgm:spPr/>
      <dgm:t>
        <a:bodyPr/>
        <a:lstStyle/>
        <a:p>
          <a:r>
            <a:rPr lang="da-DK" dirty="0" smtClean="0"/>
            <a:t>Hybrid</a:t>
          </a:r>
          <a:endParaRPr lang="da-DK" dirty="0"/>
        </a:p>
      </dgm:t>
    </dgm:pt>
    <dgm:pt modelId="{1690BE7A-B31B-4F96-B735-653090530A86}" type="parTrans" cxnId="{4A16C0D7-44B0-4804-B930-8348FAE2E7FE}">
      <dgm:prSet/>
      <dgm:spPr/>
      <dgm:t>
        <a:bodyPr/>
        <a:lstStyle/>
        <a:p>
          <a:endParaRPr lang="da-DK"/>
        </a:p>
      </dgm:t>
    </dgm:pt>
    <dgm:pt modelId="{7DF604C8-F2AF-4529-A142-D81DFBD2F988}" type="sibTrans" cxnId="{4A16C0D7-44B0-4804-B930-8348FAE2E7FE}">
      <dgm:prSet/>
      <dgm:spPr/>
      <dgm:t>
        <a:bodyPr/>
        <a:lstStyle/>
        <a:p>
          <a:endParaRPr lang="da-DK"/>
        </a:p>
      </dgm:t>
    </dgm:pt>
    <dgm:pt modelId="{41C61C88-CFEE-4BDB-8735-3097A055C67E}">
      <dgm:prSet phldrT="[Tekst]"/>
      <dgm:spPr/>
      <dgm:t>
        <a:bodyPr/>
        <a:lstStyle/>
        <a:p>
          <a:r>
            <a:rPr lang="da-DK" dirty="0" err="1" smtClean="0"/>
            <a:t>Funded</a:t>
          </a:r>
          <a:r>
            <a:rPr lang="da-DK" dirty="0" smtClean="0"/>
            <a:t> by </a:t>
          </a:r>
          <a:r>
            <a:rPr lang="da-DK" dirty="0" err="1" smtClean="0"/>
            <a:t>Article</a:t>
          </a:r>
          <a:r>
            <a:rPr lang="da-DK" dirty="0" smtClean="0"/>
            <a:t> Processing Charges (APC) AND </a:t>
          </a:r>
          <a:r>
            <a:rPr lang="da-DK" dirty="0" err="1" smtClean="0"/>
            <a:t>subscription</a:t>
          </a:r>
          <a:r>
            <a:rPr lang="da-DK" dirty="0" smtClean="0"/>
            <a:t> </a:t>
          </a:r>
          <a:r>
            <a:rPr lang="da-DK" dirty="0" err="1" smtClean="0"/>
            <a:t>fees</a:t>
          </a:r>
          <a:endParaRPr lang="da-DK" dirty="0"/>
        </a:p>
      </dgm:t>
    </dgm:pt>
    <dgm:pt modelId="{AB1A0CCA-A999-499E-ABF4-1488735FE3AF}" type="parTrans" cxnId="{5C7B8406-BAB1-4E6B-9DA1-6419F6286792}">
      <dgm:prSet/>
      <dgm:spPr/>
      <dgm:t>
        <a:bodyPr/>
        <a:lstStyle/>
        <a:p>
          <a:endParaRPr lang="da-DK"/>
        </a:p>
      </dgm:t>
    </dgm:pt>
    <dgm:pt modelId="{2D1D4674-D053-4079-8ABC-7A1CED0E3689}" type="sibTrans" cxnId="{5C7B8406-BAB1-4E6B-9DA1-6419F6286792}">
      <dgm:prSet/>
      <dgm:spPr/>
      <dgm:t>
        <a:bodyPr/>
        <a:lstStyle/>
        <a:p>
          <a:endParaRPr lang="da-DK"/>
        </a:p>
      </dgm:t>
    </dgm:pt>
    <dgm:pt modelId="{8034B187-EB7A-406C-8303-010C3C9A2BD7}">
      <dgm:prSet phldrT="[Tekst]"/>
      <dgm:spPr/>
      <dgm:t>
        <a:bodyPr/>
        <a:lstStyle/>
        <a:p>
          <a:r>
            <a:rPr lang="da-DK" dirty="0" smtClean="0"/>
            <a:t>The </a:t>
          </a:r>
          <a:r>
            <a:rPr lang="da-DK" dirty="0" err="1" smtClean="0"/>
            <a:t>entire</a:t>
          </a:r>
          <a:r>
            <a:rPr lang="da-DK" dirty="0" smtClean="0"/>
            <a:t> journal is OA</a:t>
          </a:r>
          <a:endParaRPr lang="da-DK" dirty="0"/>
        </a:p>
      </dgm:t>
    </dgm:pt>
    <dgm:pt modelId="{732B8303-0665-43C0-B111-3C70D5D1E6E1}" type="parTrans" cxnId="{CA0C6036-52E8-4190-BFF5-17C1302039C6}">
      <dgm:prSet/>
      <dgm:spPr/>
      <dgm:t>
        <a:bodyPr/>
        <a:lstStyle/>
        <a:p>
          <a:endParaRPr lang="da-DK"/>
        </a:p>
      </dgm:t>
    </dgm:pt>
    <dgm:pt modelId="{AC844069-118B-4435-A33C-DC97A62EE976}" type="sibTrans" cxnId="{CA0C6036-52E8-4190-BFF5-17C1302039C6}">
      <dgm:prSet/>
      <dgm:spPr/>
      <dgm:t>
        <a:bodyPr/>
        <a:lstStyle/>
        <a:p>
          <a:endParaRPr lang="da-DK"/>
        </a:p>
      </dgm:t>
    </dgm:pt>
    <dgm:pt modelId="{44E7E2DB-E20D-48EA-A47D-9FAA13E590AF}">
      <dgm:prSet phldrT="[Tekst]"/>
      <dgm:spPr/>
      <dgm:t>
        <a:bodyPr/>
        <a:lstStyle/>
        <a:p>
          <a:r>
            <a:rPr lang="da-DK" dirty="0" smtClean="0"/>
            <a:t>Version of </a:t>
          </a:r>
          <a:r>
            <a:rPr lang="da-DK" dirty="0" err="1" smtClean="0"/>
            <a:t>Record</a:t>
          </a:r>
          <a:r>
            <a:rPr lang="da-DK" dirty="0" smtClean="0"/>
            <a:t> is OA</a:t>
          </a:r>
          <a:endParaRPr lang="da-DK" dirty="0"/>
        </a:p>
      </dgm:t>
    </dgm:pt>
    <dgm:pt modelId="{5A539561-6061-4DBB-87E5-CACDDAD14929}" type="parTrans" cxnId="{A63659B8-64D5-4564-AE3F-D801AC831872}">
      <dgm:prSet/>
      <dgm:spPr/>
      <dgm:t>
        <a:bodyPr/>
        <a:lstStyle/>
        <a:p>
          <a:endParaRPr lang="da-DK"/>
        </a:p>
      </dgm:t>
    </dgm:pt>
    <dgm:pt modelId="{D3E86E84-C694-4647-9D00-CCEAC7FCB42A}" type="sibTrans" cxnId="{A63659B8-64D5-4564-AE3F-D801AC831872}">
      <dgm:prSet/>
      <dgm:spPr/>
      <dgm:t>
        <a:bodyPr/>
        <a:lstStyle/>
        <a:p>
          <a:endParaRPr lang="da-DK"/>
        </a:p>
      </dgm:t>
    </dgm:pt>
    <dgm:pt modelId="{544609B4-ACCE-4194-AE9D-21B60702278E}">
      <dgm:prSet phldrT="[Tekst]"/>
      <dgm:spPr/>
      <dgm:t>
        <a:bodyPr/>
        <a:lstStyle/>
        <a:p>
          <a:r>
            <a:rPr lang="da-DK" dirty="0" smtClean="0"/>
            <a:t>Version of </a:t>
          </a:r>
          <a:r>
            <a:rPr lang="da-DK" dirty="0" err="1" smtClean="0"/>
            <a:t>Record</a:t>
          </a:r>
          <a:r>
            <a:rPr lang="da-DK" dirty="0" smtClean="0"/>
            <a:t> is OA</a:t>
          </a:r>
          <a:endParaRPr lang="da-DK" dirty="0"/>
        </a:p>
      </dgm:t>
    </dgm:pt>
    <dgm:pt modelId="{27281381-1655-4118-88D8-2CC0811AF9E5}" type="parTrans" cxnId="{0BEF938F-E0C2-49B6-9363-156761C18CCB}">
      <dgm:prSet/>
      <dgm:spPr/>
      <dgm:t>
        <a:bodyPr/>
        <a:lstStyle/>
        <a:p>
          <a:endParaRPr lang="da-DK"/>
        </a:p>
      </dgm:t>
    </dgm:pt>
    <dgm:pt modelId="{E2A2211B-2CDE-4E7D-9312-83B1643D0186}" type="sibTrans" cxnId="{0BEF938F-E0C2-49B6-9363-156761C18CCB}">
      <dgm:prSet/>
      <dgm:spPr/>
      <dgm:t>
        <a:bodyPr/>
        <a:lstStyle/>
        <a:p>
          <a:endParaRPr lang="da-DK"/>
        </a:p>
      </dgm:t>
    </dgm:pt>
    <dgm:pt modelId="{9F9FA33B-13FC-417A-A9B7-17634292B45C}">
      <dgm:prSet phldrT="[Tekst]"/>
      <dgm:spPr/>
      <dgm:t>
        <a:bodyPr/>
        <a:lstStyle/>
        <a:p>
          <a:r>
            <a:rPr lang="da-DK" dirty="0" smtClean="0"/>
            <a:t>The journal is BOTH </a:t>
          </a:r>
          <a:r>
            <a:rPr lang="da-DK" dirty="0" err="1" smtClean="0"/>
            <a:t>paywalled</a:t>
          </a:r>
          <a:r>
            <a:rPr lang="da-DK" dirty="0" smtClean="0"/>
            <a:t> and OA, </a:t>
          </a:r>
          <a:r>
            <a:rPr lang="da-DK" dirty="0" err="1" smtClean="0"/>
            <a:t>depending</a:t>
          </a:r>
          <a:r>
            <a:rPr lang="da-DK" dirty="0" smtClean="0"/>
            <a:t> on the </a:t>
          </a:r>
          <a:r>
            <a:rPr lang="da-DK" dirty="0" err="1" smtClean="0"/>
            <a:t>article</a:t>
          </a:r>
          <a:r>
            <a:rPr lang="da-DK" dirty="0" smtClean="0"/>
            <a:t>  </a:t>
          </a:r>
          <a:endParaRPr lang="da-DK" dirty="0"/>
        </a:p>
      </dgm:t>
    </dgm:pt>
    <dgm:pt modelId="{7152B27D-6F5A-4DD9-9E87-0F3119239F83}" type="parTrans" cxnId="{A74F6AC9-F773-4EB1-A626-848B3A20CC6C}">
      <dgm:prSet/>
      <dgm:spPr/>
      <dgm:t>
        <a:bodyPr/>
        <a:lstStyle/>
        <a:p>
          <a:endParaRPr lang="da-DK"/>
        </a:p>
      </dgm:t>
    </dgm:pt>
    <dgm:pt modelId="{D20C6EA0-0AAA-44B1-892E-789646CC0091}" type="sibTrans" cxnId="{A74F6AC9-F773-4EB1-A626-848B3A20CC6C}">
      <dgm:prSet/>
      <dgm:spPr/>
      <dgm:t>
        <a:bodyPr/>
        <a:lstStyle/>
        <a:p>
          <a:endParaRPr lang="da-DK"/>
        </a:p>
      </dgm:t>
    </dgm:pt>
    <dgm:pt modelId="{49CF1ACE-0188-49E5-8C06-B5D9F8884073}" type="pres">
      <dgm:prSet presAssocID="{C569C4B3-51F0-4F04-BB06-843FF9D0ACC2}" presName="linear" presStyleCnt="0">
        <dgm:presLayoutVars>
          <dgm:animLvl val="lvl"/>
          <dgm:resizeHandles val="exact"/>
        </dgm:presLayoutVars>
      </dgm:prSet>
      <dgm:spPr/>
      <dgm:t>
        <a:bodyPr/>
        <a:lstStyle/>
        <a:p>
          <a:endParaRPr lang="da-DK"/>
        </a:p>
      </dgm:t>
    </dgm:pt>
    <dgm:pt modelId="{6BFD39C4-CDC3-4224-882E-33AA37C936A9}" type="pres">
      <dgm:prSet presAssocID="{E2E0A822-9BDA-4555-904B-9303587FABED}" presName="parentText" presStyleLbl="node1" presStyleIdx="0" presStyleCnt="2" custLinFactNeighborX="0" custLinFactNeighborY="-777">
        <dgm:presLayoutVars>
          <dgm:chMax val="0"/>
          <dgm:bulletEnabled val="1"/>
        </dgm:presLayoutVars>
      </dgm:prSet>
      <dgm:spPr/>
      <dgm:t>
        <a:bodyPr/>
        <a:lstStyle/>
        <a:p>
          <a:endParaRPr lang="da-DK"/>
        </a:p>
      </dgm:t>
    </dgm:pt>
    <dgm:pt modelId="{21FA53AD-0C82-4DF2-A90B-E63765EFAAA4}" type="pres">
      <dgm:prSet presAssocID="{E2E0A822-9BDA-4555-904B-9303587FABED}" presName="childText" presStyleLbl="revTx" presStyleIdx="0" presStyleCnt="2">
        <dgm:presLayoutVars>
          <dgm:bulletEnabled val="1"/>
        </dgm:presLayoutVars>
      </dgm:prSet>
      <dgm:spPr/>
      <dgm:t>
        <a:bodyPr/>
        <a:lstStyle/>
        <a:p>
          <a:endParaRPr lang="da-DK"/>
        </a:p>
      </dgm:t>
    </dgm:pt>
    <dgm:pt modelId="{587E39C6-CFE8-4A16-AD23-1C5C655FCCBA}" type="pres">
      <dgm:prSet presAssocID="{F5E6A03F-2258-4A28-B4BD-29691CA8FB5E}" presName="parentText" presStyleLbl="node1" presStyleIdx="1" presStyleCnt="2">
        <dgm:presLayoutVars>
          <dgm:chMax val="0"/>
          <dgm:bulletEnabled val="1"/>
        </dgm:presLayoutVars>
      </dgm:prSet>
      <dgm:spPr/>
      <dgm:t>
        <a:bodyPr/>
        <a:lstStyle/>
        <a:p>
          <a:endParaRPr lang="da-DK"/>
        </a:p>
      </dgm:t>
    </dgm:pt>
    <dgm:pt modelId="{D513EA15-7C93-4EC0-A8F8-19AD7CDAA26B}" type="pres">
      <dgm:prSet presAssocID="{F5E6A03F-2258-4A28-B4BD-29691CA8FB5E}" presName="childText" presStyleLbl="revTx" presStyleIdx="1" presStyleCnt="2">
        <dgm:presLayoutVars>
          <dgm:bulletEnabled val="1"/>
        </dgm:presLayoutVars>
      </dgm:prSet>
      <dgm:spPr/>
      <dgm:t>
        <a:bodyPr/>
        <a:lstStyle/>
        <a:p>
          <a:endParaRPr lang="da-DK"/>
        </a:p>
      </dgm:t>
    </dgm:pt>
  </dgm:ptLst>
  <dgm:cxnLst>
    <dgm:cxn modelId="{8D0A21D0-53BB-43DB-A7B1-2379873A94FE}" type="presOf" srcId="{8034B187-EB7A-406C-8303-010C3C9A2BD7}" destId="{21FA53AD-0C82-4DF2-A90B-E63765EFAAA4}" srcOrd="0" destOrd="2" presId="urn:microsoft.com/office/officeart/2005/8/layout/vList2"/>
    <dgm:cxn modelId="{A74F6AC9-F773-4EB1-A626-848B3A20CC6C}" srcId="{F5E6A03F-2258-4A28-B4BD-29691CA8FB5E}" destId="{9F9FA33B-13FC-417A-A9B7-17634292B45C}" srcOrd="2" destOrd="0" parTransId="{7152B27D-6F5A-4DD9-9E87-0F3119239F83}" sibTransId="{D20C6EA0-0AAA-44B1-892E-789646CC0091}"/>
    <dgm:cxn modelId="{72606935-3477-4722-B495-AE2CD7321581}" srcId="{E2E0A822-9BDA-4555-904B-9303587FABED}" destId="{09556ABD-1793-4214-9306-CEF6CD3F176B}" srcOrd="1" destOrd="0" parTransId="{47FA2191-BBCC-4A18-A6B0-F035363E9447}" sibTransId="{03A4EB1C-B063-4F11-A3AC-58E074F7D423}"/>
    <dgm:cxn modelId="{A63659B8-64D5-4564-AE3F-D801AC831872}" srcId="{E2E0A822-9BDA-4555-904B-9303587FABED}" destId="{44E7E2DB-E20D-48EA-A47D-9FAA13E590AF}" srcOrd="0" destOrd="0" parTransId="{5A539561-6061-4DBB-87E5-CACDDAD14929}" sibTransId="{D3E86E84-C694-4647-9D00-CCEAC7FCB42A}"/>
    <dgm:cxn modelId="{5C7B8406-BAB1-4E6B-9DA1-6419F6286792}" srcId="{F5E6A03F-2258-4A28-B4BD-29691CA8FB5E}" destId="{41C61C88-CFEE-4BDB-8735-3097A055C67E}" srcOrd="1" destOrd="0" parTransId="{AB1A0CCA-A999-499E-ABF4-1488735FE3AF}" sibTransId="{2D1D4674-D053-4079-8ABC-7A1CED0E3689}"/>
    <dgm:cxn modelId="{CA0C6036-52E8-4190-BFF5-17C1302039C6}" srcId="{E2E0A822-9BDA-4555-904B-9303587FABED}" destId="{8034B187-EB7A-406C-8303-010C3C9A2BD7}" srcOrd="2" destOrd="0" parTransId="{732B8303-0665-43C0-B111-3C70D5D1E6E1}" sibTransId="{AC844069-118B-4435-A33C-DC97A62EE976}"/>
    <dgm:cxn modelId="{4A16C0D7-44B0-4804-B930-8348FAE2E7FE}" srcId="{C569C4B3-51F0-4F04-BB06-843FF9D0ACC2}" destId="{F5E6A03F-2258-4A28-B4BD-29691CA8FB5E}" srcOrd="1" destOrd="0" parTransId="{1690BE7A-B31B-4F96-B735-653090530A86}" sibTransId="{7DF604C8-F2AF-4529-A142-D81DFBD2F988}"/>
    <dgm:cxn modelId="{254E48EE-4A4C-4D4B-BBBA-58F39B6CEEF5}" type="presOf" srcId="{41C61C88-CFEE-4BDB-8735-3097A055C67E}" destId="{D513EA15-7C93-4EC0-A8F8-19AD7CDAA26B}" srcOrd="0" destOrd="1" presId="urn:microsoft.com/office/officeart/2005/8/layout/vList2"/>
    <dgm:cxn modelId="{736A7394-FE28-4640-9DB2-B3279F93556B}" type="presOf" srcId="{9F9FA33B-13FC-417A-A9B7-17634292B45C}" destId="{D513EA15-7C93-4EC0-A8F8-19AD7CDAA26B}" srcOrd="0" destOrd="2" presId="urn:microsoft.com/office/officeart/2005/8/layout/vList2"/>
    <dgm:cxn modelId="{9757E080-CC52-4401-9A1D-55BDA7F6F532}" type="presOf" srcId="{44E7E2DB-E20D-48EA-A47D-9FAA13E590AF}" destId="{21FA53AD-0C82-4DF2-A90B-E63765EFAAA4}" srcOrd="0" destOrd="0" presId="urn:microsoft.com/office/officeart/2005/8/layout/vList2"/>
    <dgm:cxn modelId="{A87EFCA4-7675-430E-AE5F-43D9B0280FBE}" type="presOf" srcId="{E2E0A822-9BDA-4555-904B-9303587FABED}" destId="{6BFD39C4-CDC3-4224-882E-33AA37C936A9}" srcOrd="0" destOrd="0" presId="urn:microsoft.com/office/officeart/2005/8/layout/vList2"/>
    <dgm:cxn modelId="{43AD664C-1EC6-4FB6-8F61-4CFCE70BE835}" type="presOf" srcId="{F5E6A03F-2258-4A28-B4BD-29691CA8FB5E}" destId="{587E39C6-CFE8-4A16-AD23-1C5C655FCCBA}" srcOrd="0" destOrd="0" presId="urn:microsoft.com/office/officeart/2005/8/layout/vList2"/>
    <dgm:cxn modelId="{0BEF938F-E0C2-49B6-9363-156761C18CCB}" srcId="{F5E6A03F-2258-4A28-B4BD-29691CA8FB5E}" destId="{544609B4-ACCE-4194-AE9D-21B60702278E}" srcOrd="0" destOrd="0" parTransId="{27281381-1655-4118-88D8-2CC0811AF9E5}" sibTransId="{E2A2211B-2CDE-4E7D-9312-83B1643D0186}"/>
    <dgm:cxn modelId="{D7CC4C38-EDAB-4C03-8F32-F20EC8769897}" type="presOf" srcId="{544609B4-ACCE-4194-AE9D-21B60702278E}" destId="{D513EA15-7C93-4EC0-A8F8-19AD7CDAA26B}" srcOrd="0" destOrd="0" presId="urn:microsoft.com/office/officeart/2005/8/layout/vList2"/>
    <dgm:cxn modelId="{7CCAFF00-4241-4864-847E-C490278A621A}" type="presOf" srcId="{09556ABD-1793-4214-9306-CEF6CD3F176B}" destId="{21FA53AD-0C82-4DF2-A90B-E63765EFAAA4}" srcOrd="0" destOrd="1" presId="urn:microsoft.com/office/officeart/2005/8/layout/vList2"/>
    <dgm:cxn modelId="{5691B19D-E404-470C-B588-D3CE419CF4B5}" srcId="{C569C4B3-51F0-4F04-BB06-843FF9D0ACC2}" destId="{E2E0A822-9BDA-4555-904B-9303587FABED}" srcOrd="0" destOrd="0" parTransId="{74022BE4-767F-4052-A921-D7F9427673C8}" sibTransId="{B96CDF8A-418E-4568-AE4F-8FADC1D7C9FC}"/>
    <dgm:cxn modelId="{CE285E52-D1E7-41D6-BE5D-60A4D8901BA3}" type="presOf" srcId="{C569C4B3-51F0-4F04-BB06-843FF9D0ACC2}" destId="{49CF1ACE-0188-49E5-8C06-B5D9F8884073}" srcOrd="0" destOrd="0" presId="urn:microsoft.com/office/officeart/2005/8/layout/vList2"/>
    <dgm:cxn modelId="{B2D6B6B9-2AE5-4083-B8B7-3829600B9B15}" type="presParOf" srcId="{49CF1ACE-0188-49E5-8C06-B5D9F8884073}" destId="{6BFD39C4-CDC3-4224-882E-33AA37C936A9}" srcOrd="0" destOrd="0" presId="urn:microsoft.com/office/officeart/2005/8/layout/vList2"/>
    <dgm:cxn modelId="{5E07F7C3-CF71-4516-BDFD-EF88359B3289}" type="presParOf" srcId="{49CF1ACE-0188-49E5-8C06-B5D9F8884073}" destId="{21FA53AD-0C82-4DF2-A90B-E63765EFAAA4}" srcOrd="1" destOrd="0" presId="urn:microsoft.com/office/officeart/2005/8/layout/vList2"/>
    <dgm:cxn modelId="{FB6E7844-FC17-4F39-87C9-89B4364728E3}" type="presParOf" srcId="{49CF1ACE-0188-49E5-8C06-B5D9F8884073}" destId="{587E39C6-CFE8-4A16-AD23-1C5C655FCCBA}" srcOrd="2" destOrd="0" presId="urn:microsoft.com/office/officeart/2005/8/layout/vList2"/>
    <dgm:cxn modelId="{0DDE693C-B33D-4C30-BF5A-AD242EBFF4B4}" type="presParOf" srcId="{49CF1ACE-0188-49E5-8C06-B5D9F8884073}" destId="{D513EA15-7C93-4EC0-A8F8-19AD7CDAA26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A50D21-5CFF-4E43-B938-8AC3C2FFDB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da-DK"/>
        </a:p>
      </dgm:t>
    </dgm:pt>
    <dgm:pt modelId="{DC2AC15D-8D2D-4BE5-B566-5642C65E17F2}">
      <dgm:prSet phldrT="[Tekst]"/>
      <dgm:spPr/>
      <dgm:t>
        <a:bodyPr/>
        <a:lstStyle/>
        <a:p>
          <a:r>
            <a:rPr lang="da-DK" dirty="0" err="1" smtClean="0"/>
            <a:t>Diamond</a:t>
          </a:r>
          <a:r>
            <a:rPr lang="da-DK" dirty="0" smtClean="0"/>
            <a:t>	</a:t>
          </a:r>
          <a:endParaRPr lang="da-DK" dirty="0"/>
        </a:p>
      </dgm:t>
    </dgm:pt>
    <dgm:pt modelId="{22F71659-2A0A-41DB-92EA-9440E0178DC6}" type="parTrans" cxnId="{B3FEC7C8-423C-4365-80D3-40E936F9AD9A}">
      <dgm:prSet/>
      <dgm:spPr/>
      <dgm:t>
        <a:bodyPr/>
        <a:lstStyle/>
        <a:p>
          <a:endParaRPr lang="da-DK"/>
        </a:p>
      </dgm:t>
    </dgm:pt>
    <dgm:pt modelId="{10A10956-F645-44E7-A659-EE877F919055}" type="sibTrans" cxnId="{B3FEC7C8-423C-4365-80D3-40E936F9AD9A}">
      <dgm:prSet/>
      <dgm:spPr/>
      <dgm:t>
        <a:bodyPr/>
        <a:lstStyle/>
        <a:p>
          <a:endParaRPr lang="da-DK"/>
        </a:p>
      </dgm:t>
    </dgm:pt>
    <dgm:pt modelId="{558D0705-2E3E-4B5E-8D82-A039682A4ABC}">
      <dgm:prSet phldrT="[Tekst]"/>
      <dgm:spPr/>
      <dgm:t>
        <a:bodyPr/>
        <a:lstStyle/>
        <a:p>
          <a:r>
            <a:rPr lang="da-DK" dirty="0" smtClean="0"/>
            <a:t>Version of </a:t>
          </a:r>
          <a:r>
            <a:rPr lang="da-DK" dirty="0" err="1" smtClean="0"/>
            <a:t>Record</a:t>
          </a:r>
          <a:r>
            <a:rPr lang="da-DK" dirty="0" smtClean="0"/>
            <a:t> is OA</a:t>
          </a:r>
          <a:endParaRPr lang="da-DK" dirty="0"/>
        </a:p>
      </dgm:t>
    </dgm:pt>
    <dgm:pt modelId="{46C4D8B1-C820-49D9-8DBB-7321D0BEB6ED}" type="parTrans" cxnId="{10C5B4B1-4804-41F4-BB83-AF5AB9677B39}">
      <dgm:prSet/>
      <dgm:spPr/>
      <dgm:t>
        <a:bodyPr/>
        <a:lstStyle/>
        <a:p>
          <a:endParaRPr lang="da-DK"/>
        </a:p>
      </dgm:t>
    </dgm:pt>
    <dgm:pt modelId="{23296C14-AFEE-4E14-A03C-EAE4B0383244}" type="sibTrans" cxnId="{10C5B4B1-4804-41F4-BB83-AF5AB9677B39}">
      <dgm:prSet/>
      <dgm:spPr/>
      <dgm:t>
        <a:bodyPr/>
        <a:lstStyle/>
        <a:p>
          <a:endParaRPr lang="da-DK"/>
        </a:p>
      </dgm:t>
    </dgm:pt>
    <dgm:pt modelId="{990A81F0-377D-4B20-849A-B36B58330C84}">
      <dgm:prSet phldrT="[Tekst]"/>
      <dgm:spPr/>
      <dgm:t>
        <a:bodyPr/>
        <a:lstStyle/>
        <a:p>
          <a:r>
            <a:rPr lang="da-DK" dirty="0" err="1" smtClean="0"/>
            <a:t>Entire</a:t>
          </a:r>
          <a:r>
            <a:rPr lang="da-DK" dirty="0" smtClean="0"/>
            <a:t> Journal is OA</a:t>
          </a:r>
          <a:endParaRPr lang="da-DK" dirty="0"/>
        </a:p>
      </dgm:t>
    </dgm:pt>
    <dgm:pt modelId="{87EC8E10-5610-4374-B06E-CC9993E6AC6D}" type="parTrans" cxnId="{B4E79E1C-F7F1-4BE1-B187-E89E60861F8A}">
      <dgm:prSet/>
      <dgm:spPr/>
      <dgm:t>
        <a:bodyPr/>
        <a:lstStyle/>
        <a:p>
          <a:endParaRPr lang="da-DK"/>
        </a:p>
      </dgm:t>
    </dgm:pt>
    <dgm:pt modelId="{36E5B194-792B-4D35-B69B-C6ABDE5CE686}" type="sibTrans" cxnId="{B4E79E1C-F7F1-4BE1-B187-E89E60861F8A}">
      <dgm:prSet/>
      <dgm:spPr/>
      <dgm:t>
        <a:bodyPr/>
        <a:lstStyle/>
        <a:p>
          <a:endParaRPr lang="da-DK"/>
        </a:p>
      </dgm:t>
    </dgm:pt>
    <dgm:pt modelId="{022CAFB4-5164-4C96-987C-2325F22CCEEC}">
      <dgm:prSet phldrT="[Tekst]"/>
      <dgm:spPr/>
      <dgm:t>
        <a:bodyPr/>
        <a:lstStyle/>
        <a:p>
          <a:r>
            <a:rPr lang="da-DK" dirty="0" err="1" smtClean="0"/>
            <a:t>Free</a:t>
          </a:r>
          <a:r>
            <a:rPr lang="da-DK" dirty="0" smtClean="0"/>
            <a:t> to </a:t>
          </a:r>
          <a:r>
            <a:rPr lang="da-DK" dirty="0" err="1" smtClean="0"/>
            <a:t>publish</a:t>
          </a:r>
          <a:r>
            <a:rPr lang="da-DK" dirty="0" smtClean="0"/>
            <a:t> in</a:t>
          </a:r>
          <a:endParaRPr lang="da-DK" dirty="0"/>
        </a:p>
      </dgm:t>
    </dgm:pt>
    <dgm:pt modelId="{BEB8FBAA-C992-4B0E-B37E-4E1C5F5449A8}" type="parTrans" cxnId="{7AFDA4CB-C9F2-4E8E-BDD7-3D3A2B451205}">
      <dgm:prSet/>
      <dgm:spPr/>
      <dgm:t>
        <a:bodyPr/>
        <a:lstStyle/>
        <a:p>
          <a:endParaRPr lang="da-DK"/>
        </a:p>
      </dgm:t>
    </dgm:pt>
    <dgm:pt modelId="{0ADAE6B5-805D-4A05-AF04-BDF72A43AE35}" type="sibTrans" cxnId="{7AFDA4CB-C9F2-4E8E-BDD7-3D3A2B451205}">
      <dgm:prSet/>
      <dgm:spPr/>
      <dgm:t>
        <a:bodyPr/>
        <a:lstStyle/>
        <a:p>
          <a:endParaRPr lang="da-DK"/>
        </a:p>
      </dgm:t>
    </dgm:pt>
    <dgm:pt modelId="{D1D54E90-9147-4A78-9D99-C44A5A86577E}" type="pres">
      <dgm:prSet presAssocID="{1CA50D21-5CFF-4E43-B938-8AC3C2FFDBAC}" presName="linear" presStyleCnt="0">
        <dgm:presLayoutVars>
          <dgm:animLvl val="lvl"/>
          <dgm:resizeHandles val="exact"/>
        </dgm:presLayoutVars>
      </dgm:prSet>
      <dgm:spPr/>
      <dgm:t>
        <a:bodyPr/>
        <a:lstStyle/>
        <a:p>
          <a:endParaRPr lang="da-DK"/>
        </a:p>
      </dgm:t>
    </dgm:pt>
    <dgm:pt modelId="{690B1922-FAA9-4E21-BBD2-F277DECB52A5}" type="pres">
      <dgm:prSet presAssocID="{DC2AC15D-8D2D-4BE5-B566-5642C65E17F2}" presName="parentText" presStyleLbl="node1" presStyleIdx="0" presStyleCnt="1">
        <dgm:presLayoutVars>
          <dgm:chMax val="0"/>
          <dgm:bulletEnabled val="1"/>
        </dgm:presLayoutVars>
      </dgm:prSet>
      <dgm:spPr/>
      <dgm:t>
        <a:bodyPr/>
        <a:lstStyle/>
        <a:p>
          <a:endParaRPr lang="da-DK"/>
        </a:p>
      </dgm:t>
    </dgm:pt>
    <dgm:pt modelId="{E8DB3816-5AD7-457F-B173-C373BC972828}" type="pres">
      <dgm:prSet presAssocID="{DC2AC15D-8D2D-4BE5-B566-5642C65E17F2}" presName="childText" presStyleLbl="revTx" presStyleIdx="0" presStyleCnt="1">
        <dgm:presLayoutVars>
          <dgm:bulletEnabled val="1"/>
        </dgm:presLayoutVars>
      </dgm:prSet>
      <dgm:spPr/>
      <dgm:t>
        <a:bodyPr/>
        <a:lstStyle/>
        <a:p>
          <a:endParaRPr lang="da-DK"/>
        </a:p>
      </dgm:t>
    </dgm:pt>
  </dgm:ptLst>
  <dgm:cxnLst>
    <dgm:cxn modelId="{B4E79E1C-F7F1-4BE1-B187-E89E60861F8A}" srcId="{DC2AC15D-8D2D-4BE5-B566-5642C65E17F2}" destId="{990A81F0-377D-4B20-849A-B36B58330C84}" srcOrd="1" destOrd="0" parTransId="{87EC8E10-5610-4374-B06E-CC9993E6AC6D}" sibTransId="{36E5B194-792B-4D35-B69B-C6ABDE5CE686}"/>
    <dgm:cxn modelId="{B3FEC7C8-423C-4365-80D3-40E936F9AD9A}" srcId="{1CA50D21-5CFF-4E43-B938-8AC3C2FFDBAC}" destId="{DC2AC15D-8D2D-4BE5-B566-5642C65E17F2}" srcOrd="0" destOrd="0" parTransId="{22F71659-2A0A-41DB-92EA-9440E0178DC6}" sibTransId="{10A10956-F645-44E7-A659-EE877F919055}"/>
    <dgm:cxn modelId="{56AF4E09-772A-4A85-A5E8-63B648B02E55}" type="presOf" srcId="{022CAFB4-5164-4C96-987C-2325F22CCEEC}" destId="{E8DB3816-5AD7-457F-B173-C373BC972828}" srcOrd="0" destOrd="2" presId="urn:microsoft.com/office/officeart/2005/8/layout/vList2"/>
    <dgm:cxn modelId="{67022792-879F-4342-A7FB-4118DF1C9B78}" type="presOf" srcId="{1CA50D21-5CFF-4E43-B938-8AC3C2FFDBAC}" destId="{D1D54E90-9147-4A78-9D99-C44A5A86577E}" srcOrd="0" destOrd="0" presId="urn:microsoft.com/office/officeart/2005/8/layout/vList2"/>
    <dgm:cxn modelId="{BE87EF72-EDFC-4E9C-B34F-AF0A09C09B02}" type="presOf" srcId="{DC2AC15D-8D2D-4BE5-B566-5642C65E17F2}" destId="{690B1922-FAA9-4E21-BBD2-F277DECB52A5}" srcOrd="0" destOrd="0" presId="urn:microsoft.com/office/officeart/2005/8/layout/vList2"/>
    <dgm:cxn modelId="{DF4F68F6-15A0-47FF-9A0C-D2121DB06C32}" type="presOf" srcId="{990A81F0-377D-4B20-849A-B36B58330C84}" destId="{E8DB3816-5AD7-457F-B173-C373BC972828}" srcOrd="0" destOrd="1" presId="urn:microsoft.com/office/officeart/2005/8/layout/vList2"/>
    <dgm:cxn modelId="{FB04C53E-176B-4268-AF37-D4FEDBDD8FBE}" type="presOf" srcId="{558D0705-2E3E-4B5E-8D82-A039682A4ABC}" destId="{E8DB3816-5AD7-457F-B173-C373BC972828}" srcOrd="0" destOrd="0" presId="urn:microsoft.com/office/officeart/2005/8/layout/vList2"/>
    <dgm:cxn modelId="{10C5B4B1-4804-41F4-BB83-AF5AB9677B39}" srcId="{DC2AC15D-8D2D-4BE5-B566-5642C65E17F2}" destId="{558D0705-2E3E-4B5E-8D82-A039682A4ABC}" srcOrd="0" destOrd="0" parTransId="{46C4D8B1-C820-49D9-8DBB-7321D0BEB6ED}" sibTransId="{23296C14-AFEE-4E14-A03C-EAE4B0383244}"/>
    <dgm:cxn modelId="{7AFDA4CB-C9F2-4E8E-BDD7-3D3A2B451205}" srcId="{DC2AC15D-8D2D-4BE5-B566-5642C65E17F2}" destId="{022CAFB4-5164-4C96-987C-2325F22CCEEC}" srcOrd="2" destOrd="0" parTransId="{BEB8FBAA-C992-4B0E-B37E-4E1C5F5449A8}" sibTransId="{0ADAE6B5-805D-4A05-AF04-BDF72A43AE35}"/>
    <dgm:cxn modelId="{FBB76B6C-4351-4694-8125-B8C9F6E05463}" type="presParOf" srcId="{D1D54E90-9147-4A78-9D99-C44A5A86577E}" destId="{690B1922-FAA9-4E21-BBD2-F277DECB52A5}" srcOrd="0" destOrd="0" presId="urn:microsoft.com/office/officeart/2005/8/layout/vList2"/>
    <dgm:cxn modelId="{69589DB0-2FCD-417D-98AE-95342ABD8D5D}" type="presParOf" srcId="{D1D54E90-9147-4A78-9D99-C44A5A86577E}" destId="{E8DB3816-5AD7-457F-B173-C373BC97282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E5A5D-0CE0-4958-94CC-624EBB23617B}" type="doc">
      <dgm:prSet loTypeId="urn:microsoft.com/office/officeart/2005/8/layout/hProcess3" loCatId="process" qsTypeId="urn:microsoft.com/office/officeart/2005/8/quickstyle/simple1" qsCatId="simple" csTypeId="urn:microsoft.com/office/officeart/2005/8/colors/accent1_2" csCatId="accent1" phldr="1"/>
      <dgm:spPr/>
    </dgm:pt>
    <dgm:pt modelId="{FF5A9065-2CB0-4004-BD22-32954C381631}">
      <dgm:prSet phldrT="[Tekst]"/>
      <dgm:spPr/>
      <dgm:t>
        <a:bodyPr/>
        <a:lstStyle/>
        <a:p>
          <a:r>
            <a:rPr lang="da-DK" dirty="0" smtClean="0"/>
            <a:t>HOW TO OA	</a:t>
          </a:r>
          <a:endParaRPr lang="da-DK" dirty="0"/>
        </a:p>
      </dgm:t>
    </dgm:pt>
    <dgm:pt modelId="{512C7595-976E-492D-9502-4D9F21DA3FF6}" type="parTrans" cxnId="{610D5FF7-1C4E-48EB-827E-7773948DCC31}">
      <dgm:prSet/>
      <dgm:spPr/>
      <dgm:t>
        <a:bodyPr/>
        <a:lstStyle/>
        <a:p>
          <a:endParaRPr lang="da-DK"/>
        </a:p>
      </dgm:t>
    </dgm:pt>
    <dgm:pt modelId="{6624847D-3BE5-459C-A487-25661F7B202C}" type="sibTrans" cxnId="{610D5FF7-1C4E-48EB-827E-7773948DCC31}">
      <dgm:prSet/>
      <dgm:spPr/>
      <dgm:t>
        <a:bodyPr/>
        <a:lstStyle/>
        <a:p>
          <a:endParaRPr lang="da-DK"/>
        </a:p>
      </dgm:t>
    </dgm:pt>
    <dgm:pt modelId="{05E7D570-9545-45C3-9871-68B5B190CBCA}" type="pres">
      <dgm:prSet presAssocID="{BAAE5A5D-0CE0-4958-94CC-624EBB23617B}" presName="Name0" presStyleCnt="0">
        <dgm:presLayoutVars>
          <dgm:dir/>
          <dgm:animLvl val="lvl"/>
          <dgm:resizeHandles val="exact"/>
        </dgm:presLayoutVars>
      </dgm:prSet>
      <dgm:spPr/>
    </dgm:pt>
    <dgm:pt modelId="{B8996A7A-D9E0-4435-BC1C-4760F4AF60A0}" type="pres">
      <dgm:prSet presAssocID="{BAAE5A5D-0CE0-4958-94CC-624EBB23617B}" presName="dummy" presStyleCnt="0"/>
      <dgm:spPr/>
    </dgm:pt>
    <dgm:pt modelId="{C35FC0C5-813F-45EC-8882-0E517F5FC090}" type="pres">
      <dgm:prSet presAssocID="{BAAE5A5D-0CE0-4958-94CC-624EBB23617B}" presName="linH" presStyleCnt="0"/>
      <dgm:spPr/>
    </dgm:pt>
    <dgm:pt modelId="{0247D5C4-FD9F-4A7D-9772-13E7C9954724}" type="pres">
      <dgm:prSet presAssocID="{BAAE5A5D-0CE0-4958-94CC-624EBB23617B}" presName="padding1" presStyleCnt="0"/>
      <dgm:spPr/>
    </dgm:pt>
    <dgm:pt modelId="{22F73402-8790-443A-B09E-3A42C21D6201}" type="pres">
      <dgm:prSet presAssocID="{FF5A9065-2CB0-4004-BD22-32954C381631}" presName="linV" presStyleCnt="0"/>
      <dgm:spPr/>
    </dgm:pt>
    <dgm:pt modelId="{24950F70-7702-4207-AAAC-2F3B5F7C9443}" type="pres">
      <dgm:prSet presAssocID="{FF5A9065-2CB0-4004-BD22-32954C381631}" presName="spVertical1" presStyleCnt="0"/>
      <dgm:spPr/>
    </dgm:pt>
    <dgm:pt modelId="{305A0005-6EED-4003-901A-0F519BDE8DD1}" type="pres">
      <dgm:prSet presAssocID="{FF5A9065-2CB0-4004-BD22-32954C381631}" presName="parTx" presStyleLbl="revTx" presStyleIdx="0" presStyleCnt="1" custScaleX="121171" custScaleY="67550" custLinFactNeighborX="7459" custLinFactNeighborY="29154">
        <dgm:presLayoutVars>
          <dgm:chMax val="0"/>
          <dgm:chPref val="0"/>
          <dgm:bulletEnabled val="1"/>
        </dgm:presLayoutVars>
      </dgm:prSet>
      <dgm:spPr/>
      <dgm:t>
        <a:bodyPr/>
        <a:lstStyle/>
        <a:p>
          <a:endParaRPr lang="da-DK"/>
        </a:p>
      </dgm:t>
    </dgm:pt>
    <dgm:pt modelId="{4D981159-5133-41B7-8380-D706E3131B57}" type="pres">
      <dgm:prSet presAssocID="{FF5A9065-2CB0-4004-BD22-32954C381631}" presName="spVertical2" presStyleCnt="0"/>
      <dgm:spPr/>
    </dgm:pt>
    <dgm:pt modelId="{2E59C7B7-6AFD-426F-A62C-4252A8D2181E}" type="pres">
      <dgm:prSet presAssocID="{FF5A9065-2CB0-4004-BD22-32954C381631}" presName="spVertical3" presStyleCnt="0"/>
      <dgm:spPr/>
    </dgm:pt>
    <dgm:pt modelId="{039B4F0D-43FF-415A-90D7-0802550B8633}" type="pres">
      <dgm:prSet presAssocID="{BAAE5A5D-0CE0-4958-94CC-624EBB23617B}" presName="padding2" presStyleCnt="0"/>
      <dgm:spPr/>
    </dgm:pt>
    <dgm:pt modelId="{72209E4D-8965-486E-9159-9306DD5271E9}" type="pres">
      <dgm:prSet presAssocID="{BAAE5A5D-0CE0-4958-94CC-624EBB23617B}" presName="negArrow" presStyleCnt="0"/>
      <dgm:spPr/>
    </dgm:pt>
    <dgm:pt modelId="{2B27DBDD-AA1C-419B-B90A-0B57329C7B4C}" type="pres">
      <dgm:prSet presAssocID="{BAAE5A5D-0CE0-4958-94CC-624EBB23617B}" presName="backgroundArrow" presStyleLbl="node1" presStyleIdx="0" presStyleCnt="1" custLinFactNeighborX="-20336" custLinFactNeighborY="1300"/>
      <dgm:spPr/>
    </dgm:pt>
  </dgm:ptLst>
  <dgm:cxnLst>
    <dgm:cxn modelId="{174A8683-0C4B-4097-9C0C-692F95E25DDD}" type="presOf" srcId="{FF5A9065-2CB0-4004-BD22-32954C381631}" destId="{305A0005-6EED-4003-901A-0F519BDE8DD1}" srcOrd="0" destOrd="0" presId="urn:microsoft.com/office/officeart/2005/8/layout/hProcess3"/>
    <dgm:cxn modelId="{610D5FF7-1C4E-48EB-827E-7773948DCC31}" srcId="{BAAE5A5D-0CE0-4958-94CC-624EBB23617B}" destId="{FF5A9065-2CB0-4004-BD22-32954C381631}" srcOrd="0" destOrd="0" parTransId="{512C7595-976E-492D-9502-4D9F21DA3FF6}" sibTransId="{6624847D-3BE5-459C-A487-25661F7B202C}"/>
    <dgm:cxn modelId="{7F4E0916-9FC7-4088-8FBA-FE20CA5B8735}" type="presOf" srcId="{BAAE5A5D-0CE0-4958-94CC-624EBB23617B}" destId="{05E7D570-9545-45C3-9871-68B5B190CBCA}" srcOrd="0" destOrd="0" presId="urn:microsoft.com/office/officeart/2005/8/layout/hProcess3"/>
    <dgm:cxn modelId="{75824167-2DF0-487C-AA62-3FA55A6B512C}" type="presParOf" srcId="{05E7D570-9545-45C3-9871-68B5B190CBCA}" destId="{B8996A7A-D9E0-4435-BC1C-4760F4AF60A0}" srcOrd="0" destOrd="0" presId="urn:microsoft.com/office/officeart/2005/8/layout/hProcess3"/>
    <dgm:cxn modelId="{8A632029-7096-42E7-9397-EB710BC65D5A}" type="presParOf" srcId="{05E7D570-9545-45C3-9871-68B5B190CBCA}" destId="{C35FC0C5-813F-45EC-8882-0E517F5FC090}" srcOrd="1" destOrd="0" presId="urn:microsoft.com/office/officeart/2005/8/layout/hProcess3"/>
    <dgm:cxn modelId="{0F2F736E-24DC-41A3-87B2-0730C84899F8}" type="presParOf" srcId="{C35FC0C5-813F-45EC-8882-0E517F5FC090}" destId="{0247D5C4-FD9F-4A7D-9772-13E7C9954724}" srcOrd="0" destOrd="0" presId="urn:microsoft.com/office/officeart/2005/8/layout/hProcess3"/>
    <dgm:cxn modelId="{678AF3DF-97D3-400B-92F9-B91B3A1383C6}" type="presParOf" srcId="{C35FC0C5-813F-45EC-8882-0E517F5FC090}" destId="{22F73402-8790-443A-B09E-3A42C21D6201}" srcOrd="1" destOrd="0" presId="urn:microsoft.com/office/officeart/2005/8/layout/hProcess3"/>
    <dgm:cxn modelId="{E1964C45-F855-42A9-B678-BFD5EA1FD55B}" type="presParOf" srcId="{22F73402-8790-443A-B09E-3A42C21D6201}" destId="{24950F70-7702-4207-AAAC-2F3B5F7C9443}" srcOrd="0" destOrd="0" presId="urn:microsoft.com/office/officeart/2005/8/layout/hProcess3"/>
    <dgm:cxn modelId="{C729C8E6-76E6-4518-9940-BFB11B4D64BA}" type="presParOf" srcId="{22F73402-8790-443A-B09E-3A42C21D6201}" destId="{305A0005-6EED-4003-901A-0F519BDE8DD1}" srcOrd="1" destOrd="0" presId="urn:microsoft.com/office/officeart/2005/8/layout/hProcess3"/>
    <dgm:cxn modelId="{84F5AF7E-C513-49D9-8B29-F869D658EE33}" type="presParOf" srcId="{22F73402-8790-443A-B09E-3A42C21D6201}" destId="{4D981159-5133-41B7-8380-D706E3131B57}" srcOrd="2" destOrd="0" presId="urn:microsoft.com/office/officeart/2005/8/layout/hProcess3"/>
    <dgm:cxn modelId="{026BEF67-9B98-4E6C-919A-7CAB9D0E6A91}" type="presParOf" srcId="{22F73402-8790-443A-B09E-3A42C21D6201}" destId="{2E59C7B7-6AFD-426F-A62C-4252A8D2181E}" srcOrd="3" destOrd="0" presId="urn:microsoft.com/office/officeart/2005/8/layout/hProcess3"/>
    <dgm:cxn modelId="{3410F45F-8633-4223-ABE4-B02197A97151}" type="presParOf" srcId="{C35FC0C5-813F-45EC-8882-0E517F5FC090}" destId="{039B4F0D-43FF-415A-90D7-0802550B8633}" srcOrd="2" destOrd="0" presId="urn:microsoft.com/office/officeart/2005/8/layout/hProcess3"/>
    <dgm:cxn modelId="{6B0C8BE6-89B0-466F-8E61-31FC558B55E9}" type="presParOf" srcId="{C35FC0C5-813F-45EC-8882-0E517F5FC090}" destId="{72209E4D-8965-486E-9159-9306DD5271E9}" srcOrd="3" destOrd="0" presId="urn:microsoft.com/office/officeart/2005/8/layout/hProcess3"/>
    <dgm:cxn modelId="{092CA26A-E500-4624-8E74-533E1942F08D}" type="presParOf" srcId="{C35FC0C5-813F-45EC-8882-0E517F5FC090}" destId="{2B27DBDD-AA1C-419B-B90A-0B57329C7B4C}"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08130E-64CD-4CBC-AEF8-0E73AB7027E8}">
      <dsp:nvSpPr>
        <dsp:cNvPr id="0" name=""/>
        <dsp:cNvSpPr/>
      </dsp:nvSpPr>
      <dsp:spPr>
        <a:xfrm>
          <a:off x="7772" y="264309"/>
          <a:ext cx="2323005" cy="139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da-DK" sz="3100" kern="1200" dirty="0" smtClean="0"/>
            <a:t>Idea!</a:t>
          </a:r>
          <a:endParaRPr lang="da-DK" sz="3100" kern="1200" dirty="0"/>
        </a:p>
      </dsp:txBody>
      <dsp:txXfrm>
        <a:off x="48595" y="305132"/>
        <a:ext cx="2241359" cy="1312157"/>
      </dsp:txXfrm>
    </dsp:sp>
    <dsp:sp modelId="{C00AEB1D-04F3-452F-A185-1FE79AD4AB50}">
      <dsp:nvSpPr>
        <dsp:cNvPr id="0" name=""/>
        <dsp:cNvSpPr/>
      </dsp:nvSpPr>
      <dsp:spPr>
        <a:xfrm>
          <a:off x="2535202" y="673158"/>
          <a:ext cx="492477" cy="576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da-DK" sz="2200" kern="1200"/>
        </a:p>
      </dsp:txBody>
      <dsp:txXfrm>
        <a:off x="2535202" y="788379"/>
        <a:ext cx="344734" cy="345663"/>
      </dsp:txXfrm>
    </dsp:sp>
    <dsp:sp modelId="{BB10C702-3FC8-45C8-8286-36F393055CFA}">
      <dsp:nvSpPr>
        <dsp:cNvPr id="0" name=""/>
        <dsp:cNvSpPr/>
      </dsp:nvSpPr>
      <dsp:spPr>
        <a:xfrm>
          <a:off x="3259979" y="264309"/>
          <a:ext cx="2323005" cy="139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da-DK" sz="3100" kern="1200" dirty="0" smtClean="0"/>
            <a:t>Manuscript</a:t>
          </a:r>
          <a:endParaRPr lang="da-DK" sz="3100" kern="1200" dirty="0"/>
        </a:p>
      </dsp:txBody>
      <dsp:txXfrm>
        <a:off x="3300802" y="305132"/>
        <a:ext cx="2241359" cy="1312157"/>
      </dsp:txXfrm>
    </dsp:sp>
    <dsp:sp modelId="{227A8080-636C-4439-8F39-224364621F0B}">
      <dsp:nvSpPr>
        <dsp:cNvPr id="0" name=""/>
        <dsp:cNvSpPr/>
      </dsp:nvSpPr>
      <dsp:spPr>
        <a:xfrm>
          <a:off x="5787409" y="673158"/>
          <a:ext cx="492477" cy="576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da-DK" sz="2200" kern="1200"/>
        </a:p>
      </dsp:txBody>
      <dsp:txXfrm>
        <a:off x="5787409" y="788379"/>
        <a:ext cx="344734" cy="345663"/>
      </dsp:txXfrm>
    </dsp:sp>
    <dsp:sp modelId="{F0372565-65E2-4D59-AE50-0BC79315B239}">
      <dsp:nvSpPr>
        <dsp:cNvPr id="0" name=""/>
        <dsp:cNvSpPr/>
      </dsp:nvSpPr>
      <dsp:spPr>
        <a:xfrm>
          <a:off x="6512187" y="264309"/>
          <a:ext cx="2323005" cy="139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da-DK" sz="3100" kern="1200" dirty="0" smtClean="0"/>
            <a:t>Peer </a:t>
          </a:r>
          <a:r>
            <a:rPr lang="da-DK" sz="3100" kern="1200" dirty="0" err="1" smtClean="0"/>
            <a:t>Review</a:t>
          </a:r>
          <a:endParaRPr lang="da-DK" sz="3100" kern="1200" dirty="0"/>
        </a:p>
      </dsp:txBody>
      <dsp:txXfrm>
        <a:off x="6553010" y="305132"/>
        <a:ext cx="2241359" cy="1312157"/>
      </dsp:txXfrm>
    </dsp:sp>
    <dsp:sp modelId="{7CE7B6A5-EB94-487D-AC0D-7AFC674E70C7}">
      <dsp:nvSpPr>
        <dsp:cNvPr id="0" name=""/>
        <dsp:cNvSpPr/>
      </dsp:nvSpPr>
      <dsp:spPr>
        <a:xfrm rot="5400000">
          <a:off x="7427451" y="1820723"/>
          <a:ext cx="492477" cy="576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da-DK" sz="2200" kern="1200"/>
        </a:p>
      </dsp:txBody>
      <dsp:txXfrm rot="-5400000">
        <a:off x="7500859" y="1862537"/>
        <a:ext cx="345663" cy="344734"/>
      </dsp:txXfrm>
    </dsp:sp>
    <dsp:sp modelId="{059B3B12-DF41-4F27-B9A8-C6B372B9024A}">
      <dsp:nvSpPr>
        <dsp:cNvPr id="0" name=""/>
        <dsp:cNvSpPr/>
      </dsp:nvSpPr>
      <dsp:spPr>
        <a:xfrm>
          <a:off x="6512187" y="2587315"/>
          <a:ext cx="2323005" cy="139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da-DK" sz="3100" kern="1200" dirty="0" smtClean="0"/>
            <a:t>Revisions</a:t>
          </a:r>
          <a:endParaRPr lang="da-DK" sz="3100" kern="1200" dirty="0"/>
        </a:p>
      </dsp:txBody>
      <dsp:txXfrm>
        <a:off x="6553010" y="2628138"/>
        <a:ext cx="2241359" cy="1312157"/>
      </dsp:txXfrm>
    </dsp:sp>
    <dsp:sp modelId="{BEF20A8A-F96C-4A24-83AB-6F580B3F4484}">
      <dsp:nvSpPr>
        <dsp:cNvPr id="0" name=""/>
        <dsp:cNvSpPr/>
      </dsp:nvSpPr>
      <dsp:spPr>
        <a:xfrm rot="10800000">
          <a:off x="5815285" y="2996164"/>
          <a:ext cx="492477" cy="576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da-DK" sz="2200" kern="1200"/>
        </a:p>
      </dsp:txBody>
      <dsp:txXfrm rot="10800000">
        <a:off x="5963028" y="3111385"/>
        <a:ext cx="344734" cy="345663"/>
      </dsp:txXfrm>
    </dsp:sp>
    <dsp:sp modelId="{F3813F9F-3A58-40F5-A07D-FB50D1CC7660}">
      <dsp:nvSpPr>
        <dsp:cNvPr id="0" name=""/>
        <dsp:cNvSpPr/>
      </dsp:nvSpPr>
      <dsp:spPr>
        <a:xfrm>
          <a:off x="3259979" y="2587315"/>
          <a:ext cx="2323005" cy="1393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da-DK" sz="3100" kern="1200" dirty="0" smtClean="0"/>
            <a:t>Version of </a:t>
          </a:r>
          <a:r>
            <a:rPr lang="da-DK" sz="3100" kern="1200" dirty="0" err="1" smtClean="0"/>
            <a:t>Record</a:t>
          </a:r>
          <a:endParaRPr lang="da-DK" sz="3100" kern="1200" dirty="0"/>
        </a:p>
      </dsp:txBody>
      <dsp:txXfrm>
        <a:off x="3300802" y="2628138"/>
        <a:ext cx="2241359" cy="1312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B1922-FAA9-4E21-BBD2-F277DECB52A5}">
      <dsp:nvSpPr>
        <dsp:cNvPr id="0" name=""/>
        <dsp:cNvSpPr/>
      </dsp:nvSpPr>
      <dsp:spPr>
        <a:xfrm>
          <a:off x="0" y="27740"/>
          <a:ext cx="10669586" cy="10313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a:lnSpc>
              <a:spcPct val="90000"/>
            </a:lnSpc>
            <a:spcBef>
              <a:spcPct val="0"/>
            </a:spcBef>
            <a:spcAft>
              <a:spcPct val="35000"/>
            </a:spcAft>
          </a:pPr>
          <a:r>
            <a:rPr lang="da-DK" sz="4100" kern="1200" dirty="0" smtClean="0"/>
            <a:t>Green OA	</a:t>
          </a:r>
          <a:endParaRPr lang="da-DK" sz="4100" kern="1200" dirty="0"/>
        </a:p>
      </dsp:txBody>
      <dsp:txXfrm>
        <a:off x="50347" y="78087"/>
        <a:ext cx="10568892" cy="930661"/>
      </dsp:txXfrm>
    </dsp:sp>
    <dsp:sp modelId="{E8DB3816-5AD7-457F-B173-C373BC972828}">
      <dsp:nvSpPr>
        <dsp:cNvPr id="0" name=""/>
        <dsp:cNvSpPr/>
      </dsp:nvSpPr>
      <dsp:spPr>
        <a:xfrm>
          <a:off x="0" y="1059095"/>
          <a:ext cx="10669586" cy="356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8759"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da-DK" sz="3200" kern="1200" dirty="0" smtClean="0"/>
            <a:t>Version of </a:t>
          </a:r>
          <a:r>
            <a:rPr lang="da-DK" sz="3200" kern="1200" dirty="0" err="1" smtClean="0"/>
            <a:t>Record</a:t>
          </a:r>
          <a:r>
            <a:rPr lang="da-DK" sz="3200" kern="1200" dirty="0" smtClean="0"/>
            <a:t> is </a:t>
          </a:r>
          <a:r>
            <a:rPr lang="da-DK" sz="3200" kern="1200" dirty="0" err="1" smtClean="0"/>
            <a:t>closed</a:t>
          </a:r>
          <a:endParaRPr lang="da-DK" sz="3200" kern="1200" dirty="0"/>
        </a:p>
        <a:p>
          <a:pPr marL="285750" lvl="1" indent="-285750" algn="l" defTabSz="1422400">
            <a:lnSpc>
              <a:spcPct val="90000"/>
            </a:lnSpc>
            <a:spcBef>
              <a:spcPct val="0"/>
            </a:spcBef>
            <a:spcAft>
              <a:spcPct val="20000"/>
            </a:spcAft>
            <a:buChar char="••"/>
          </a:pPr>
          <a:r>
            <a:rPr lang="da-DK" sz="3200" kern="1200" dirty="0" smtClean="0"/>
            <a:t>Postprint is </a:t>
          </a:r>
          <a:r>
            <a:rPr lang="da-DK" sz="3200" kern="1200" dirty="0" err="1" smtClean="0"/>
            <a:t>stored</a:t>
          </a:r>
          <a:r>
            <a:rPr lang="da-DK" sz="3200" kern="1200" dirty="0" smtClean="0"/>
            <a:t> in an official </a:t>
          </a:r>
          <a:r>
            <a:rPr lang="da-DK" sz="3200" kern="1200" dirty="0" err="1" smtClean="0"/>
            <a:t>repository</a:t>
          </a:r>
          <a:r>
            <a:rPr lang="da-DK" sz="3200" kern="1200" dirty="0" smtClean="0"/>
            <a:t> (</a:t>
          </a:r>
          <a:r>
            <a:rPr lang="da-DK" sz="3200" kern="1200" dirty="0" err="1" smtClean="0"/>
            <a:t>like</a:t>
          </a:r>
          <a:r>
            <a:rPr lang="da-DK" sz="3200" kern="1200" dirty="0" smtClean="0"/>
            <a:t> CURIS)</a:t>
          </a:r>
          <a:endParaRPr lang="da-DK" sz="3200" kern="1200" dirty="0"/>
        </a:p>
        <a:p>
          <a:pPr marL="285750" lvl="1" indent="-285750" algn="l" defTabSz="1422400">
            <a:lnSpc>
              <a:spcPct val="90000"/>
            </a:lnSpc>
            <a:spcBef>
              <a:spcPct val="0"/>
            </a:spcBef>
            <a:spcAft>
              <a:spcPct val="20000"/>
            </a:spcAft>
            <a:buChar char="••"/>
          </a:pPr>
          <a:r>
            <a:rPr lang="da-DK" sz="3200" kern="1200" dirty="0" smtClean="0"/>
            <a:t>Journal is hybrid</a:t>
          </a:r>
          <a:endParaRPr lang="da-DK" sz="3200" kern="1200" dirty="0"/>
        </a:p>
        <a:p>
          <a:pPr marL="285750" lvl="1" indent="-285750" algn="l" defTabSz="1422400">
            <a:lnSpc>
              <a:spcPct val="90000"/>
            </a:lnSpc>
            <a:spcBef>
              <a:spcPct val="0"/>
            </a:spcBef>
            <a:spcAft>
              <a:spcPct val="20000"/>
            </a:spcAft>
            <a:buChar char="••"/>
          </a:pPr>
          <a:r>
            <a:rPr lang="da-DK" sz="3200" kern="1200" dirty="0" err="1" smtClean="0"/>
            <a:t>Free</a:t>
          </a:r>
          <a:endParaRPr lang="da-DK" sz="3200" kern="1200" dirty="0"/>
        </a:p>
        <a:p>
          <a:pPr marL="285750" lvl="1" indent="-285750" algn="l" defTabSz="1422400">
            <a:lnSpc>
              <a:spcPct val="90000"/>
            </a:lnSpc>
            <a:spcBef>
              <a:spcPct val="0"/>
            </a:spcBef>
            <a:spcAft>
              <a:spcPct val="20000"/>
            </a:spcAft>
            <a:buChar char="••"/>
          </a:pPr>
          <a:endParaRPr lang="da-DK" sz="3200" kern="1200" dirty="0"/>
        </a:p>
        <a:p>
          <a:pPr marL="285750" lvl="1" indent="-285750" algn="l" defTabSz="1422400">
            <a:lnSpc>
              <a:spcPct val="90000"/>
            </a:lnSpc>
            <a:spcBef>
              <a:spcPct val="0"/>
            </a:spcBef>
            <a:spcAft>
              <a:spcPct val="20000"/>
            </a:spcAft>
            <a:buChar char="••"/>
          </a:pPr>
          <a:endParaRPr lang="da-DK" sz="3200" kern="1200" dirty="0"/>
        </a:p>
      </dsp:txBody>
      <dsp:txXfrm>
        <a:off x="0" y="1059095"/>
        <a:ext cx="10669586" cy="35645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D39C4-CDC3-4224-882E-33AA37C936A9}">
      <dsp:nvSpPr>
        <dsp:cNvPr id="0" name=""/>
        <dsp:cNvSpPr/>
      </dsp:nvSpPr>
      <dsp:spPr>
        <a:xfrm>
          <a:off x="0" y="35881"/>
          <a:ext cx="11012487" cy="8560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da-DK" sz="3300" kern="1200" dirty="0" smtClean="0"/>
            <a:t>Gold</a:t>
          </a:r>
          <a:endParaRPr lang="da-DK" sz="3300" kern="1200" dirty="0"/>
        </a:p>
      </dsp:txBody>
      <dsp:txXfrm>
        <a:off x="41789" y="77670"/>
        <a:ext cx="10928909" cy="772478"/>
      </dsp:txXfrm>
    </dsp:sp>
    <dsp:sp modelId="{21FA53AD-0C82-4DF2-A90B-E63765EFAAA4}">
      <dsp:nvSpPr>
        <dsp:cNvPr id="0" name=""/>
        <dsp:cNvSpPr/>
      </dsp:nvSpPr>
      <dsp:spPr>
        <a:xfrm>
          <a:off x="0" y="903083"/>
          <a:ext cx="11012487" cy="143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64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da-DK" sz="2600" kern="1200" dirty="0" smtClean="0"/>
            <a:t>Version of </a:t>
          </a:r>
          <a:r>
            <a:rPr lang="da-DK" sz="2600" kern="1200" dirty="0" err="1" smtClean="0"/>
            <a:t>Record</a:t>
          </a:r>
          <a:r>
            <a:rPr lang="da-DK" sz="2600" kern="1200" dirty="0" smtClean="0"/>
            <a:t> is OA</a:t>
          </a:r>
          <a:endParaRPr lang="da-DK" sz="2600" kern="1200" dirty="0"/>
        </a:p>
        <a:p>
          <a:pPr marL="228600" lvl="1" indent="-228600" algn="l" defTabSz="1155700">
            <a:lnSpc>
              <a:spcPct val="90000"/>
            </a:lnSpc>
            <a:spcBef>
              <a:spcPct val="0"/>
            </a:spcBef>
            <a:spcAft>
              <a:spcPct val="20000"/>
            </a:spcAft>
            <a:buChar char="••"/>
          </a:pPr>
          <a:r>
            <a:rPr lang="da-DK" sz="2600" kern="1200" dirty="0" err="1" smtClean="0"/>
            <a:t>Fully</a:t>
          </a:r>
          <a:r>
            <a:rPr lang="da-DK" sz="2600" kern="1200" dirty="0" smtClean="0"/>
            <a:t> </a:t>
          </a:r>
          <a:r>
            <a:rPr lang="da-DK" sz="2600" kern="1200" dirty="0" err="1" smtClean="0"/>
            <a:t>funded</a:t>
          </a:r>
          <a:r>
            <a:rPr lang="da-DK" sz="2600" kern="1200" dirty="0" smtClean="0"/>
            <a:t> by </a:t>
          </a:r>
          <a:r>
            <a:rPr lang="da-DK" sz="2600" kern="1200" dirty="0" err="1" smtClean="0"/>
            <a:t>Article</a:t>
          </a:r>
          <a:r>
            <a:rPr lang="da-DK" sz="2600" kern="1200" dirty="0" smtClean="0"/>
            <a:t> Processing Charges (APC)</a:t>
          </a:r>
          <a:endParaRPr lang="da-DK" sz="2600" kern="1200" dirty="0"/>
        </a:p>
        <a:p>
          <a:pPr marL="228600" lvl="1" indent="-228600" algn="l" defTabSz="1155700">
            <a:lnSpc>
              <a:spcPct val="90000"/>
            </a:lnSpc>
            <a:spcBef>
              <a:spcPct val="0"/>
            </a:spcBef>
            <a:spcAft>
              <a:spcPct val="20000"/>
            </a:spcAft>
            <a:buChar char="••"/>
          </a:pPr>
          <a:r>
            <a:rPr lang="da-DK" sz="2600" kern="1200" dirty="0" smtClean="0"/>
            <a:t>The </a:t>
          </a:r>
          <a:r>
            <a:rPr lang="da-DK" sz="2600" kern="1200" dirty="0" err="1" smtClean="0"/>
            <a:t>entire</a:t>
          </a:r>
          <a:r>
            <a:rPr lang="da-DK" sz="2600" kern="1200" dirty="0" smtClean="0"/>
            <a:t> journal is OA</a:t>
          </a:r>
          <a:endParaRPr lang="da-DK" sz="2600" kern="1200" dirty="0"/>
        </a:p>
      </dsp:txBody>
      <dsp:txXfrm>
        <a:off x="0" y="903083"/>
        <a:ext cx="11012487" cy="1434510"/>
      </dsp:txXfrm>
    </dsp:sp>
    <dsp:sp modelId="{587E39C6-CFE8-4A16-AD23-1C5C655FCCBA}">
      <dsp:nvSpPr>
        <dsp:cNvPr id="0" name=""/>
        <dsp:cNvSpPr/>
      </dsp:nvSpPr>
      <dsp:spPr>
        <a:xfrm>
          <a:off x="0" y="2337594"/>
          <a:ext cx="11012487" cy="85605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da-DK" sz="3300" kern="1200" dirty="0" smtClean="0"/>
            <a:t>Hybrid</a:t>
          </a:r>
          <a:endParaRPr lang="da-DK" sz="3300" kern="1200" dirty="0"/>
        </a:p>
      </dsp:txBody>
      <dsp:txXfrm>
        <a:off x="41789" y="2379383"/>
        <a:ext cx="10928909" cy="772478"/>
      </dsp:txXfrm>
    </dsp:sp>
    <dsp:sp modelId="{D513EA15-7C93-4EC0-A8F8-19AD7CDAA26B}">
      <dsp:nvSpPr>
        <dsp:cNvPr id="0" name=""/>
        <dsp:cNvSpPr/>
      </dsp:nvSpPr>
      <dsp:spPr>
        <a:xfrm>
          <a:off x="0" y="3193650"/>
          <a:ext cx="11012487" cy="1434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646"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da-DK" sz="2600" kern="1200" dirty="0" smtClean="0"/>
            <a:t>Version of </a:t>
          </a:r>
          <a:r>
            <a:rPr lang="da-DK" sz="2600" kern="1200" dirty="0" err="1" smtClean="0"/>
            <a:t>Record</a:t>
          </a:r>
          <a:r>
            <a:rPr lang="da-DK" sz="2600" kern="1200" dirty="0" smtClean="0"/>
            <a:t> is OA</a:t>
          </a:r>
          <a:endParaRPr lang="da-DK" sz="2600" kern="1200" dirty="0"/>
        </a:p>
        <a:p>
          <a:pPr marL="228600" lvl="1" indent="-228600" algn="l" defTabSz="1155700">
            <a:lnSpc>
              <a:spcPct val="90000"/>
            </a:lnSpc>
            <a:spcBef>
              <a:spcPct val="0"/>
            </a:spcBef>
            <a:spcAft>
              <a:spcPct val="20000"/>
            </a:spcAft>
            <a:buChar char="••"/>
          </a:pPr>
          <a:r>
            <a:rPr lang="da-DK" sz="2600" kern="1200" dirty="0" err="1" smtClean="0"/>
            <a:t>Funded</a:t>
          </a:r>
          <a:r>
            <a:rPr lang="da-DK" sz="2600" kern="1200" dirty="0" smtClean="0"/>
            <a:t> by </a:t>
          </a:r>
          <a:r>
            <a:rPr lang="da-DK" sz="2600" kern="1200" dirty="0" err="1" smtClean="0"/>
            <a:t>Article</a:t>
          </a:r>
          <a:r>
            <a:rPr lang="da-DK" sz="2600" kern="1200" dirty="0" smtClean="0"/>
            <a:t> Processing Charges (APC) AND </a:t>
          </a:r>
          <a:r>
            <a:rPr lang="da-DK" sz="2600" kern="1200" dirty="0" err="1" smtClean="0"/>
            <a:t>subscription</a:t>
          </a:r>
          <a:r>
            <a:rPr lang="da-DK" sz="2600" kern="1200" dirty="0" smtClean="0"/>
            <a:t> </a:t>
          </a:r>
          <a:r>
            <a:rPr lang="da-DK" sz="2600" kern="1200" dirty="0" err="1" smtClean="0"/>
            <a:t>fees</a:t>
          </a:r>
          <a:endParaRPr lang="da-DK" sz="2600" kern="1200" dirty="0"/>
        </a:p>
        <a:p>
          <a:pPr marL="228600" lvl="1" indent="-228600" algn="l" defTabSz="1155700">
            <a:lnSpc>
              <a:spcPct val="90000"/>
            </a:lnSpc>
            <a:spcBef>
              <a:spcPct val="0"/>
            </a:spcBef>
            <a:spcAft>
              <a:spcPct val="20000"/>
            </a:spcAft>
            <a:buChar char="••"/>
          </a:pPr>
          <a:r>
            <a:rPr lang="da-DK" sz="2600" kern="1200" dirty="0" smtClean="0"/>
            <a:t>The journal is BOTH </a:t>
          </a:r>
          <a:r>
            <a:rPr lang="da-DK" sz="2600" kern="1200" dirty="0" err="1" smtClean="0"/>
            <a:t>paywalled</a:t>
          </a:r>
          <a:r>
            <a:rPr lang="da-DK" sz="2600" kern="1200" dirty="0" smtClean="0"/>
            <a:t> and OA, </a:t>
          </a:r>
          <a:r>
            <a:rPr lang="da-DK" sz="2600" kern="1200" dirty="0" err="1" smtClean="0"/>
            <a:t>depending</a:t>
          </a:r>
          <a:r>
            <a:rPr lang="da-DK" sz="2600" kern="1200" dirty="0" smtClean="0"/>
            <a:t> on the </a:t>
          </a:r>
          <a:r>
            <a:rPr lang="da-DK" sz="2600" kern="1200" dirty="0" err="1" smtClean="0"/>
            <a:t>article</a:t>
          </a:r>
          <a:r>
            <a:rPr lang="da-DK" sz="2600" kern="1200" dirty="0" smtClean="0"/>
            <a:t>  </a:t>
          </a:r>
          <a:endParaRPr lang="da-DK" sz="2600" kern="1200" dirty="0"/>
        </a:p>
      </dsp:txBody>
      <dsp:txXfrm>
        <a:off x="0" y="3193650"/>
        <a:ext cx="11012487" cy="1434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B1922-FAA9-4E21-BBD2-F277DECB52A5}">
      <dsp:nvSpPr>
        <dsp:cNvPr id="0" name=""/>
        <dsp:cNvSpPr/>
      </dsp:nvSpPr>
      <dsp:spPr>
        <a:xfrm>
          <a:off x="0" y="12303"/>
          <a:ext cx="10774129" cy="10062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da-DK" sz="4000" kern="1200" dirty="0" err="1" smtClean="0"/>
            <a:t>Diamond</a:t>
          </a:r>
          <a:r>
            <a:rPr lang="da-DK" sz="4000" kern="1200" dirty="0" smtClean="0"/>
            <a:t>	</a:t>
          </a:r>
          <a:endParaRPr lang="da-DK" sz="4000" kern="1200" dirty="0"/>
        </a:p>
      </dsp:txBody>
      <dsp:txXfrm>
        <a:off x="49119" y="61422"/>
        <a:ext cx="10675891" cy="907962"/>
      </dsp:txXfrm>
    </dsp:sp>
    <dsp:sp modelId="{E8DB3816-5AD7-457F-B173-C373BC972828}">
      <dsp:nvSpPr>
        <dsp:cNvPr id="0" name=""/>
        <dsp:cNvSpPr/>
      </dsp:nvSpPr>
      <dsp:spPr>
        <a:xfrm>
          <a:off x="0" y="1018503"/>
          <a:ext cx="10774129"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079"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da-DK" sz="3100" kern="1200" dirty="0" smtClean="0"/>
            <a:t>Version of </a:t>
          </a:r>
          <a:r>
            <a:rPr lang="da-DK" sz="3100" kern="1200" dirty="0" err="1" smtClean="0"/>
            <a:t>Record</a:t>
          </a:r>
          <a:r>
            <a:rPr lang="da-DK" sz="3100" kern="1200" dirty="0" smtClean="0"/>
            <a:t> is OA</a:t>
          </a:r>
          <a:endParaRPr lang="da-DK" sz="3100" kern="1200" dirty="0"/>
        </a:p>
        <a:p>
          <a:pPr marL="285750" lvl="1" indent="-285750" algn="l" defTabSz="1377950">
            <a:lnSpc>
              <a:spcPct val="90000"/>
            </a:lnSpc>
            <a:spcBef>
              <a:spcPct val="0"/>
            </a:spcBef>
            <a:spcAft>
              <a:spcPct val="20000"/>
            </a:spcAft>
            <a:buChar char="••"/>
          </a:pPr>
          <a:r>
            <a:rPr lang="da-DK" sz="3100" kern="1200" dirty="0" err="1" smtClean="0"/>
            <a:t>Entire</a:t>
          </a:r>
          <a:r>
            <a:rPr lang="da-DK" sz="3100" kern="1200" dirty="0" smtClean="0"/>
            <a:t> Journal is OA</a:t>
          </a:r>
          <a:endParaRPr lang="da-DK" sz="3100" kern="1200" dirty="0"/>
        </a:p>
        <a:p>
          <a:pPr marL="285750" lvl="1" indent="-285750" algn="l" defTabSz="1377950">
            <a:lnSpc>
              <a:spcPct val="90000"/>
            </a:lnSpc>
            <a:spcBef>
              <a:spcPct val="0"/>
            </a:spcBef>
            <a:spcAft>
              <a:spcPct val="20000"/>
            </a:spcAft>
            <a:buChar char="••"/>
          </a:pPr>
          <a:r>
            <a:rPr lang="da-DK" sz="3100" kern="1200" dirty="0" err="1" smtClean="0"/>
            <a:t>Free</a:t>
          </a:r>
          <a:r>
            <a:rPr lang="da-DK" sz="3100" kern="1200" dirty="0" smtClean="0"/>
            <a:t> to </a:t>
          </a:r>
          <a:r>
            <a:rPr lang="da-DK" sz="3100" kern="1200" dirty="0" err="1" smtClean="0"/>
            <a:t>publish</a:t>
          </a:r>
          <a:r>
            <a:rPr lang="da-DK" sz="3100" kern="1200" dirty="0" smtClean="0"/>
            <a:t> in</a:t>
          </a:r>
          <a:endParaRPr lang="da-DK" sz="3100" kern="1200" dirty="0"/>
        </a:p>
      </dsp:txBody>
      <dsp:txXfrm>
        <a:off x="0" y="1018503"/>
        <a:ext cx="10774129" cy="1738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7DBDD-AA1C-419B-B90A-0B57329C7B4C}">
      <dsp:nvSpPr>
        <dsp:cNvPr id="0" name=""/>
        <dsp:cNvSpPr/>
      </dsp:nvSpPr>
      <dsp:spPr>
        <a:xfrm>
          <a:off x="0" y="52313"/>
          <a:ext cx="7292897" cy="4536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A0005-6EED-4003-901A-0F519BDE8DD1}">
      <dsp:nvSpPr>
        <dsp:cNvPr id="0" name=""/>
        <dsp:cNvSpPr/>
      </dsp:nvSpPr>
      <dsp:spPr>
        <a:xfrm>
          <a:off x="959421" y="1490762"/>
          <a:ext cx="5971795" cy="153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26720" rIns="0" bIns="426720" numCol="1" spcCol="1270" anchor="ctr" anchorCtr="0">
          <a:noAutofit/>
        </a:bodyPr>
        <a:lstStyle/>
        <a:p>
          <a:pPr lvl="0" algn="ctr" defTabSz="1866900">
            <a:lnSpc>
              <a:spcPct val="90000"/>
            </a:lnSpc>
            <a:spcBef>
              <a:spcPct val="0"/>
            </a:spcBef>
            <a:spcAft>
              <a:spcPct val="35000"/>
            </a:spcAft>
          </a:pPr>
          <a:r>
            <a:rPr lang="da-DK" sz="4200" kern="1200" dirty="0" smtClean="0"/>
            <a:t>HOW TO OA	</a:t>
          </a:r>
          <a:endParaRPr lang="da-DK" sz="4200" kern="1200" dirty="0"/>
        </a:p>
      </dsp:txBody>
      <dsp:txXfrm>
        <a:off x="959421" y="1490762"/>
        <a:ext cx="5971795" cy="1532034"/>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FBFFE-8989-44EB-AD51-F02BCB963483}" type="datetimeFigureOut">
              <a:rPr lang="da-DK" smtClean="0"/>
              <a:t>24-10-2022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smtClean="0"/>
              <a:t>Rediger typografien i masterens</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29A4C-DC90-41C0-BB71-42E48F772E8D}" type="slidenum">
              <a:rPr lang="da-DK" smtClean="0"/>
              <a:t>‹nr.›</a:t>
            </a:fld>
            <a:endParaRPr lang="da-DK"/>
          </a:p>
        </p:txBody>
      </p:sp>
    </p:spTree>
    <p:extLst>
      <p:ext uri="{BB962C8B-B14F-4D97-AF65-F5344CB8AC3E}">
        <p14:creationId xmlns:p14="http://schemas.microsoft.com/office/powerpoint/2010/main" val="1441174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150359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smtClean="0">
                <a:solidFill>
                  <a:schemeClr val="tx1"/>
                </a:solidFill>
                <a:effectLst/>
                <a:latin typeface="+mn-lt"/>
                <a:ea typeface="+mn-ea"/>
                <a:cs typeface="+mn-cs"/>
              </a:rPr>
              <a:t>In traditional publishing, you sign away the copyright to the publisher, in this case Elsevier. </a:t>
            </a:r>
            <a:endParaRPr lang="da-DK" dirty="0"/>
          </a:p>
        </p:txBody>
      </p:sp>
      <p:sp>
        <p:nvSpPr>
          <p:cNvPr id="4" name="Pladsholder til slidenummer 3"/>
          <p:cNvSpPr>
            <a:spLocks noGrp="1"/>
          </p:cNvSpPr>
          <p:nvPr>
            <p:ph type="sldNum" sz="quarter" idx="10"/>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766208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10"/>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228893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smtClean="0">
                <a:solidFill>
                  <a:schemeClr val="tx1"/>
                </a:solidFill>
                <a:effectLst/>
                <a:latin typeface="+mn-lt"/>
                <a:ea typeface="+mn-ea"/>
                <a:cs typeface="+mn-cs"/>
              </a:rPr>
              <a:t>Green Open Access actually means self-archiving: you can publish in the journal of your choice, and deposit the post-print in a repository and make it publically available, sometimes after an embargo period set by the publisher, which can last up to 24 months. Green OA is free of charge.</a:t>
            </a:r>
            <a:endParaRPr lang="da-DK"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Since Green Open Access is an easy way of making your research OA, we urge you to get hold of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from either the corresponding author or the publisher to upload it in CURIS. Since the publisher does not keep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for long after publication, do not hesitate to request it. If you get hold of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you are most welcome to send it to the library and we are going to upload it for you.</a:t>
            </a:r>
            <a:endParaRPr lang="da-DK"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Gold and Hybrid Open Access you pay an Article Processing Charge to provide immediate Open Access to the articles published. As mentioned publishing is big business and for that reason the APC can be huge. In the case of Elsevier journals, the APC ranges from 150 USD to 9900 USD depending on the journal.</a:t>
            </a:r>
            <a:endParaRPr lang="da-DK" sz="1200" kern="1200" dirty="0">
              <a:solidFill>
                <a:schemeClr val="tx1"/>
              </a:solidFill>
              <a:effectLst/>
              <a:latin typeface="+mn-lt"/>
              <a:ea typeface="+mn-ea"/>
              <a:cs typeface="+mn-cs"/>
            </a:endParaRPr>
          </a:p>
        </p:txBody>
      </p:sp>
      <p:sp>
        <p:nvSpPr>
          <p:cNvPr id="4" name="Pladsholder til slidenummer 3"/>
          <p:cNvSpPr>
            <a:spLocks noGrp="1"/>
          </p:cNvSpPr>
          <p:nvPr>
            <p:ph type="sldNum" sz="quarter" idx="10"/>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299977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that purpose, we recommend that you use the website called Sherpa Romeo. Sherpa Romeo lists the journals’ open access policies. As an example, we will look at the journal</a:t>
            </a:r>
            <a:r>
              <a:rPr lang="en-US" sz="1200" kern="1200" baseline="0" dirty="0" smtClean="0">
                <a:solidFill>
                  <a:schemeClr val="tx1"/>
                </a:solidFill>
                <a:effectLst/>
                <a:latin typeface="+mn-lt"/>
                <a:ea typeface="+mn-ea"/>
                <a:cs typeface="+mn-cs"/>
              </a:rPr>
              <a:t> of Clinical Psychology</a:t>
            </a:r>
            <a:r>
              <a:rPr lang="en-US" sz="1200" kern="1200" dirty="0" smtClean="0">
                <a:solidFill>
                  <a:schemeClr val="tx1"/>
                </a:solidFill>
                <a:effectLst/>
                <a:latin typeface="+mn-lt"/>
                <a:ea typeface="+mn-ea"/>
                <a:cs typeface="+mn-cs"/>
              </a:rPr>
              <a:t>.</a:t>
            </a:r>
            <a:endParaRPr lang="da-DK" sz="1200" kern="1200" dirty="0">
              <a:solidFill>
                <a:schemeClr val="tx1"/>
              </a:solidFill>
              <a:effectLst/>
              <a:latin typeface="+mn-lt"/>
              <a:ea typeface="+mn-ea"/>
              <a:cs typeface="+mn-cs"/>
            </a:endParaRPr>
          </a:p>
        </p:txBody>
      </p:sp>
      <p:sp>
        <p:nvSpPr>
          <p:cNvPr id="4" name="Pladsholder til slidenummer 3"/>
          <p:cNvSpPr>
            <a:spLocks noGrp="1"/>
          </p:cNvSpPr>
          <p:nvPr>
            <p:ph type="sldNum" sz="quarter" idx="10"/>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2025203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smtClean="0">
                <a:solidFill>
                  <a:schemeClr val="tx1"/>
                </a:solidFill>
                <a:effectLst/>
                <a:latin typeface="+mn-lt"/>
                <a:ea typeface="+mn-ea"/>
                <a:cs typeface="+mn-cs"/>
              </a:rPr>
              <a:t>Sherpa Romeo is using symbols to describe the options to publish OA. Let us look at the 3 most important symbols. When it comes to the published version of the article, the first symbol is the money symbol, indicating that you have to pay an APC to make the published version OA. Secondly the hourglass, which shows if there is any embargo period. Here it is stated none, meaning that if you pay an APC, the article is open access as soon as it has been published. </a:t>
            </a:r>
            <a:endParaRPr lang="da-DK"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it comes to the accepted version or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there is no money symbol and no embargo, meaning that you can make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OA right away by uploading it to an Institutional Repository, meaning CURIS.</a:t>
            </a:r>
            <a:endParaRPr lang="da-DK"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If the journal of</a:t>
            </a:r>
            <a:r>
              <a:rPr lang="en-US" sz="1200" kern="1200" baseline="0" dirty="0" smtClean="0">
                <a:solidFill>
                  <a:schemeClr val="tx1"/>
                </a:solidFill>
                <a:effectLst/>
                <a:latin typeface="+mn-lt"/>
                <a:ea typeface="+mn-ea"/>
                <a:cs typeface="+mn-cs"/>
              </a:rPr>
              <a:t> Clinical Psychology</a:t>
            </a:r>
            <a:r>
              <a:rPr lang="en-US" sz="1200" kern="1200" dirty="0" smtClean="0">
                <a:solidFill>
                  <a:schemeClr val="tx1"/>
                </a:solidFill>
                <a:effectLst/>
                <a:latin typeface="+mn-lt"/>
                <a:ea typeface="+mn-ea"/>
                <a:cs typeface="+mn-cs"/>
              </a:rPr>
              <a:t> is your first choice, Sherpa Romeo states in this way that you meet the requirements of the funders by uploading the </a:t>
            </a:r>
            <a:r>
              <a:rPr lang="en-US" sz="1200" kern="1200" dirty="0" err="1" smtClean="0">
                <a:solidFill>
                  <a:schemeClr val="tx1"/>
                </a:solidFill>
                <a:effectLst/>
                <a:latin typeface="+mn-lt"/>
                <a:ea typeface="+mn-ea"/>
                <a:cs typeface="+mn-cs"/>
              </a:rPr>
              <a:t>postprint</a:t>
            </a:r>
            <a:r>
              <a:rPr lang="en-US" sz="1200" kern="1200" dirty="0" smtClean="0">
                <a:solidFill>
                  <a:schemeClr val="tx1"/>
                </a:solidFill>
                <a:effectLst/>
                <a:latin typeface="+mn-lt"/>
                <a:ea typeface="+mn-ea"/>
                <a:cs typeface="+mn-cs"/>
              </a:rPr>
              <a:t> to CURIS – free of charge.</a:t>
            </a:r>
            <a:endParaRPr lang="da-DK" sz="1200" kern="1200" dirty="0" smtClean="0">
              <a:solidFill>
                <a:schemeClr val="tx1"/>
              </a:solidFill>
              <a:effectLst/>
              <a:latin typeface="+mn-lt"/>
              <a:ea typeface="+mn-ea"/>
              <a:cs typeface="+mn-cs"/>
            </a:endParaRPr>
          </a:p>
        </p:txBody>
      </p:sp>
      <p:sp>
        <p:nvSpPr>
          <p:cNvPr id="4" name="Pladsholder til slidenummer 3"/>
          <p:cNvSpPr>
            <a:spLocks noGrp="1"/>
          </p:cNvSpPr>
          <p:nvPr>
            <p:ph type="sldNum" sz="quarter" idx="10"/>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23408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sz="1200" kern="1200" dirty="0" smtClean="0">
                <a:solidFill>
                  <a:schemeClr val="tx1"/>
                </a:solidFill>
                <a:effectLst/>
                <a:latin typeface="+mn-lt"/>
                <a:ea typeface="+mn-ea"/>
                <a:cs typeface="+mn-cs"/>
              </a:rPr>
              <a:t>We recommend that you </a:t>
            </a:r>
            <a:r>
              <a:rPr lang="en-US" sz="1200" kern="1200" dirty="0" err="1" smtClean="0">
                <a:solidFill>
                  <a:schemeClr val="tx1"/>
                </a:solidFill>
                <a:effectLst/>
                <a:latin typeface="+mn-lt"/>
                <a:ea typeface="+mn-ea"/>
                <a:cs typeface="+mn-cs"/>
              </a:rPr>
              <a:t>doublecheck</a:t>
            </a:r>
            <a:r>
              <a:rPr lang="en-US" sz="1200" kern="1200" dirty="0" smtClean="0">
                <a:solidFill>
                  <a:schemeClr val="tx1"/>
                </a:solidFill>
                <a:effectLst/>
                <a:latin typeface="+mn-lt"/>
                <a:ea typeface="+mn-ea"/>
                <a:cs typeface="+mn-cs"/>
              </a:rPr>
              <a:t> the information at Sherpa Romeo with the information at the webpage of the journal. In this case the information on the journal’ webpage corresponds with the information in Sherpa Romeo.</a:t>
            </a:r>
            <a:endParaRPr lang="da-DK" dirty="0"/>
          </a:p>
        </p:txBody>
      </p:sp>
      <p:sp>
        <p:nvSpPr>
          <p:cNvPr id="4" name="Pladsholder til slidenummer 3"/>
          <p:cNvSpPr>
            <a:spLocks noGrp="1"/>
          </p:cNvSpPr>
          <p:nvPr>
            <p:ph type="sldNum" sz="quarter" idx="10"/>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3051298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612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35125"/>
            <a:ext cx="11012487" cy="4675188"/>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dirty="0"/>
              <a:t>Click to add title</a:t>
            </a:r>
          </a:p>
        </p:txBody>
      </p:sp>
      <p:sp>
        <p:nvSpPr>
          <p:cNvPr id="5" name="Pladsholder til dato 4"/>
          <p:cNvSpPr>
            <a:spLocks noGrp="1"/>
          </p:cNvSpPr>
          <p:nvPr>
            <p:ph type="dt" sz="half" idx="10"/>
          </p:nvPr>
        </p:nvSpPr>
        <p:spPr/>
        <p:txBody>
          <a:bodyPr/>
          <a:lstStyle/>
          <a:p>
            <a:fld id="{969B5BF1-2F96-44EF-B649-5DC539F555B5}" type="datetimeFigureOut">
              <a:rPr lang="da-DK" smtClean="0"/>
              <a:t>24-10-2022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199947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tx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6243638" y="4903567"/>
            <a:ext cx="5948362" cy="1398808"/>
          </a:xfrm>
          <a:solidFill>
            <a:srgbClr val="A31D20">
              <a:alpha val="95000"/>
            </a:srgbClr>
          </a:solidFill>
        </p:spPr>
        <p:txBody>
          <a:bodyPr lIns="252000" tIns="144000" rIns="540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3928573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2" name="Titel 1"/>
          <p:cNvSpPr>
            <a:spLocks noGrp="1"/>
          </p:cNvSpPr>
          <p:nvPr>
            <p:ph type="title" hasCustomPrompt="1"/>
          </p:nvPr>
        </p:nvSpPr>
        <p:spPr>
          <a:xfrm>
            <a:off x="0" y="4903567"/>
            <a:ext cx="5948362" cy="1398808"/>
          </a:xfrm>
          <a:solidFill>
            <a:srgbClr val="A31D20">
              <a:alpha val="95000"/>
            </a:srgbClr>
          </a:solidFill>
        </p:spPr>
        <p:txBody>
          <a:bodyPr lIns="576000" tIns="144000" rIns="252000" bIns="144000" anchor="t" anchorCtr="0"/>
          <a:lstStyle>
            <a:lvl1pPr marL="0" marR="0" indent="0" algn="l" defTabSz="914400" rtl="0" eaLnBrk="1" fontAlgn="auto" latinLnBrk="0" hangingPunct="1">
              <a:lnSpc>
                <a:spcPct val="100000"/>
              </a:lnSpc>
              <a:spcBef>
                <a:spcPct val="0"/>
              </a:spcBef>
              <a:spcAft>
                <a:spcPts val="0"/>
              </a:spcAft>
              <a:buClrTx/>
              <a:buSzTx/>
              <a:buFontTx/>
              <a:buNone/>
              <a:tabLst/>
              <a:defRPr sz="2400">
                <a:solidFill>
                  <a:schemeClr val="bg1"/>
                </a:solidFill>
              </a:defRPr>
            </a:lvl1pPr>
          </a:lstStyle>
          <a:p>
            <a:pPr lvl="0"/>
            <a:r>
              <a:rPr lang="en-GB" dirty="0"/>
              <a:t>Click to add text</a:t>
            </a:r>
            <a:br>
              <a:rPr lang="en-GB" dirty="0"/>
            </a:br>
            <a:r>
              <a:rPr lang="en-GB" sz="2400" spc="100" dirty="0">
                <a:solidFill>
                  <a:schemeClr val="bg1"/>
                </a:solidFill>
                <a:latin typeface="+mj-lt"/>
                <a:cs typeface="Microsoft New Tai Lue"/>
              </a:rPr>
              <a:t/>
            </a:r>
            <a:br>
              <a:rPr lang="en-GB" sz="2400" spc="100" dirty="0">
                <a:solidFill>
                  <a:schemeClr val="bg1"/>
                </a:solidFill>
                <a:latin typeface="+mj-lt"/>
                <a:cs typeface="Microsoft New Tai Lue"/>
              </a:rPr>
            </a:br>
            <a:r>
              <a:rPr lang="en-GB" dirty="0"/>
              <a:t> </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304368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10" name="Pladsholder til tekst 9"/>
          <p:cNvSpPr>
            <a:spLocks noGrp="1"/>
          </p:cNvSpPr>
          <p:nvPr>
            <p:ph type="body" sz="quarter" idx="15" hasCustomPrompt="1"/>
          </p:nvPr>
        </p:nvSpPr>
        <p:spPr>
          <a:xfrm>
            <a:off x="6243638" y="2036763"/>
            <a:ext cx="5948362" cy="4265612"/>
          </a:xfrm>
          <a:solidFill>
            <a:schemeClr val="accent1">
              <a:alpha val="95000"/>
            </a:schemeClr>
          </a:solidFill>
        </p:spPr>
        <p:txBody>
          <a:bodyPr lIns="252000" tIns="144000" rIns="540000" bIns="144000"/>
          <a:lstStyle>
            <a:lvl1pPr marL="0" indent="0">
              <a:buNone/>
              <a:defRPr baseline="0">
                <a:solidFill>
                  <a:schemeClr val="bg1"/>
                </a:solidFill>
              </a:defRPr>
            </a:lvl1pPr>
            <a:lvl2pPr marL="719138" indent="-357188">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545391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1"/>
            <a:ext cx="12192000" cy="6523149"/>
          </a:xfrm>
          <a:blipFill>
            <a:blip r:embed="rId2"/>
            <a:stretch>
              <a:fillRect/>
            </a:stretch>
          </a:blipFill>
        </p:spPr>
        <p:txBody>
          <a:bodyPr lIns="6408000" tIns="360000" rIns="0" anchor="ctr" anchorCtr="0"/>
          <a:lstStyle>
            <a:lvl1pPr marL="0" indent="0" algn="l">
              <a:buNone/>
              <a:defRPr sz="3200" baseline="0">
                <a:solidFill>
                  <a:schemeClr val="bg1"/>
                </a:solidFill>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8" name="Pladsholder til tekst 9"/>
          <p:cNvSpPr>
            <a:spLocks noGrp="1"/>
          </p:cNvSpPr>
          <p:nvPr>
            <p:ph type="body" sz="quarter" idx="15" hasCustomPrompt="1"/>
          </p:nvPr>
        </p:nvSpPr>
        <p:spPr>
          <a:xfrm>
            <a:off x="0" y="2036763"/>
            <a:ext cx="5948362" cy="4265612"/>
          </a:xfrm>
          <a:solidFill>
            <a:schemeClr val="accent1">
              <a:alpha val="95000"/>
            </a:schemeClr>
          </a:solidFill>
        </p:spPr>
        <p:txBody>
          <a:bodyPr lIns="576000" tIns="144000" rIns="252000" bIns="144000"/>
          <a:lstStyle>
            <a:lvl1pPr marL="0" indent="0">
              <a:buNone/>
              <a:defRPr baseline="0">
                <a:solidFill>
                  <a:schemeClr val="bg1"/>
                </a:solidFill>
              </a:defRPr>
            </a:lvl1pPr>
            <a:lvl2pPr marL="719138" indent="-358775">
              <a:defRPr>
                <a:solidFill>
                  <a:schemeClr val="bg1"/>
                </a:solidFill>
              </a:defRPr>
            </a:lvl2pPr>
            <a:lvl3pPr marL="719138" indent="-358775">
              <a:defRPr>
                <a:solidFill>
                  <a:schemeClr val="bg1"/>
                </a:solidFill>
              </a:defRPr>
            </a:lvl3pPr>
            <a:lvl4pPr marL="719138" indent="-358775">
              <a:defRPr>
                <a:solidFill>
                  <a:schemeClr val="bg1"/>
                </a:solidFill>
              </a:defRPr>
            </a:lvl4pPr>
            <a:lvl5pPr marL="719138" indent="-358775">
              <a:defRPr>
                <a:solidFill>
                  <a:schemeClr val="bg1"/>
                </a:solidFill>
              </a:defRPr>
            </a:lvl5pPr>
          </a:lstStyle>
          <a:p>
            <a:pPr lvl="0"/>
            <a:r>
              <a:rPr lang="en-GB" dirty="0"/>
              <a:t> 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719977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pital bullet list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7" name="Pladsholder til tekst 9"/>
          <p:cNvSpPr>
            <a:spLocks noGrp="1"/>
          </p:cNvSpPr>
          <p:nvPr>
            <p:ph type="body" sz="quarter" idx="15" hasCustomPrompt="1"/>
          </p:nvPr>
        </p:nvSpPr>
        <p:spPr>
          <a:xfrm>
            <a:off x="588963" y="620713"/>
            <a:ext cx="11012487" cy="5682589"/>
          </a:xfrm>
          <a:noFill/>
        </p:spPr>
        <p:txBody>
          <a:bodyPr lIns="0" tIns="0" rIns="0" bIns="0"/>
          <a:lstStyle>
            <a:lvl1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1pPr>
            <a:lvl2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2pPr>
            <a:lvl3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3pPr>
            <a:lvl4pPr marL="449263" indent="-449263" algn="l" defTabSz="914400" rtl="0" eaLnBrk="1" latinLnBrk="0" hangingPunct="1">
              <a:lnSpc>
                <a:spcPct val="90000"/>
              </a:lnSpc>
              <a:buFont typeface="Arial" panose="020B0604020202020204" pitchFamily="34" charset="0"/>
              <a:buChar char="•"/>
              <a:defRPr lang="da-DK" sz="4800" b="0" kern="1200" cap="all" spc="240" baseline="0" dirty="0" smtClean="0">
                <a:solidFill>
                  <a:schemeClr val="bg1"/>
                </a:solidFill>
                <a:latin typeface="+mn-lt"/>
                <a:ea typeface="+mn-ea"/>
                <a:cs typeface="+mn-cs"/>
              </a:defRPr>
            </a:lvl4pPr>
            <a:lvl5pPr marL="449263" indent="-449263" algn="l" defTabSz="914400" rtl="0" eaLnBrk="1" latinLnBrk="0" hangingPunct="1">
              <a:lnSpc>
                <a:spcPct val="90000"/>
              </a:lnSpc>
              <a:buFont typeface="Arial" panose="020B0604020202020204" pitchFamily="34" charset="0"/>
              <a:buChar char="•"/>
              <a:defRPr lang="da-DK" sz="4800" b="0" kern="1200" cap="all" spc="24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3787694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p:nvSpPr>
        <p:spPr>
          <a:xfrm>
            <a:off x="421280" y="612884"/>
            <a:ext cx="1167618" cy="2400657"/>
          </a:xfrm>
          <a:prstGeom prst="rect">
            <a:avLst/>
          </a:prstGeom>
          <a:noFill/>
        </p:spPr>
        <p:txBody>
          <a:bodyPr wrap="square" rtlCol="0">
            <a:spAutoFit/>
          </a:bodyPr>
          <a:lstStyle/>
          <a:p>
            <a:r>
              <a:rPr lang="en-GB" sz="15000" b="1" dirty="0">
                <a:solidFill>
                  <a:schemeClr val="bg1"/>
                </a:solidFill>
              </a:rPr>
              <a:t>”</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7" name="Pladsholder til tekst 9"/>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2712" y="5934971"/>
            <a:ext cx="11019496" cy="367404"/>
          </a:xfr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400" b="0" baseline="0">
                <a:solidFill>
                  <a:schemeClr val="bg1"/>
                </a:solidFill>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GB" dirty="0"/>
              <a:t>Name, source</a:t>
            </a:r>
          </a:p>
        </p:txBody>
      </p:sp>
    </p:spTree>
    <p:extLst>
      <p:ext uri="{BB962C8B-B14F-4D97-AF65-F5344CB8AC3E}">
        <p14:creationId xmlns:p14="http://schemas.microsoft.com/office/powerpoint/2010/main" val="4246387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9" name="Pladsholder til tekst 9"/>
          <p:cNvSpPr>
            <a:spLocks noGrp="1"/>
          </p:cNvSpPr>
          <p:nvPr>
            <p:ph type="body" sz="quarter" idx="15" hasCustomPrompt="1"/>
          </p:nvPr>
        </p:nvSpPr>
        <p:spPr>
          <a:xfrm>
            <a:off x="588964" y="1628775"/>
            <a:ext cx="5358535" cy="4674527"/>
          </a:xfrm>
          <a:noFill/>
        </p:spPr>
        <p:txBody>
          <a:bodyPr lIns="0" tIns="0" rIns="0" bIns="0"/>
          <a:lstStyle>
            <a:lvl1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914400" rtl="0" eaLnBrk="1" latinLnBrk="0" hangingPunct="1">
              <a:lnSpc>
                <a:spcPct val="90000"/>
              </a:lnSpc>
              <a:spcAft>
                <a:spcPts val="12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6244503" y="1628775"/>
            <a:ext cx="5356948" cy="4674527"/>
          </a:xfrm>
          <a:noFill/>
        </p:spPr>
        <p:txBody>
          <a:bodyPr lIns="0" tIns="0" rIns="0" bIns="0"/>
          <a:lstStyle>
            <a:lvl1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914400" rtl="0" eaLnBrk="1" latinLnBrk="0" hangingPunct="1">
              <a:lnSpc>
                <a:spcPct val="90000"/>
              </a:lnSpc>
              <a:spcAft>
                <a:spcPts val="12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hasCustomPrompt="1"/>
          </p:nvPr>
        </p:nvSpPr>
        <p:spPr>
          <a:xfrm>
            <a:off x="588964" y="620714"/>
            <a:ext cx="11012486" cy="863599"/>
          </a:xfrm>
        </p:spPr>
        <p:txBody>
          <a:bodyPr/>
          <a:lstStyle>
            <a:lvl1pPr>
              <a:defRPr>
                <a:solidFill>
                  <a:schemeClr val="bg1"/>
                </a:solidFill>
              </a:defRPr>
            </a:lvl1pPr>
          </a:lstStyle>
          <a:p>
            <a:r>
              <a:rPr lang="en-GB" dirty="0"/>
              <a:t>Click to add title</a:t>
            </a:r>
          </a:p>
        </p:txBody>
      </p:sp>
    </p:spTree>
    <p:extLst>
      <p:ext uri="{BB962C8B-B14F-4D97-AF65-F5344CB8AC3E}">
        <p14:creationId xmlns:p14="http://schemas.microsoft.com/office/powerpoint/2010/main" val="203745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
        <p:nvSpPr>
          <p:cNvPr id="7" name="Titel 1"/>
          <p:cNvSpPr>
            <a:spLocks noGrp="1"/>
          </p:cNvSpPr>
          <p:nvPr>
            <p:ph type="title" hasCustomPrompt="1"/>
          </p:nvPr>
        </p:nvSpPr>
        <p:spPr>
          <a:xfrm>
            <a:off x="588963" y="1628775"/>
            <a:ext cx="11012487" cy="4673600"/>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2303104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GB" dirty="0"/>
              <a:t>Click to add title</a:t>
            </a:r>
          </a:p>
        </p:txBody>
      </p:sp>
      <p:sp>
        <p:nvSpPr>
          <p:cNvPr id="3" name="Pladsholder til dato 2"/>
          <p:cNvSpPr>
            <a:spLocks noGrp="1"/>
          </p:cNvSpPr>
          <p:nvPr>
            <p:ph type="dt" sz="half" idx="10"/>
          </p:nvPr>
        </p:nvSpPr>
        <p:spPr/>
        <p:txBody>
          <a:bodyPr/>
          <a:lstStyle/>
          <a:p>
            <a:fld id="{969B5BF1-2F96-44EF-B649-5DC539F555B5}" type="datetimeFigureOut">
              <a:rPr lang="da-DK" smtClean="0"/>
              <a:t>24-10-2022</a:t>
            </a:fld>
            <a:endParaRPr lang="da-DK"/>
          </a:p>
        </p:txBody>
      </p:sp>
      <p:sp>
        <p:nvSpPr>
          <p:cNvPr id="4" name="Pladsholder til sidefod 3"/>
          <p:cNvSpPr>
            <a:spLocks noGrp="1"/>
          </p:cNvSpPr>
          <p:nvPr>
            <p:ph type="ftr" sz="quarter" idx="11"/>
          </p:nvPr>
        </p:nvSpPr>
        <p:spPr/>
        <p:txBody>
          <a:bodyPr/>
          <a:lstStyle/>
          <a:p>
            <a:endParaRPr lang="da-DK"/>
          </a:p>
        </p:txBody>
      </p:sp>
      <p:sp>
        <p:nvSpPr>
          <p:cNvPr id="5" name="Pladsholder til slidenummer 4"/>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3401261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6408000" tIns="360000" anchor="ctr" anchorCtr="0"/>
          <a:lstStyle>
            <a:lvl1pPr marL="0" indent="0" algn="l" defTabSz="914400" rtl="0" eaLnBrk="1" latinLnBrk="0" hangingPunct="1">
              <a:lnSpc>
                <a:spcPct val="90000"/>
              </a:lnSpc>
              <a:spcBef>
                <a:spcPts val="1000"/>
              </a:spcBef>
              <a:buFont typeface="Arial" panose="020B0604020202020204" pitchFamily="34" charset="0"/>
              <a:buNone/>
              <a:defRPr lang="da-DK" sz="32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da-DK" smtClean="0"/>
              <a:t>Klik for at redigere i master</a:t>
            </a:r>
            <a:endParaRPr lang="en-GB" dirty="0"/>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br>
              <a:rPr lang="en-GB" dirty="0"/>
            </a:b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355781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969B5BF1-2F96-44EF-B649-5DC539F555B5}" type="datetimeFigureOut">
              <a:rPr lang="da-DK" smtClean="0"/>
              <a:t>24-10-2022</a:t>
            </a:fld>
            <a:endParaRPr lang="da-DK"/>
          </a:p>
        </p:txBody>
      </p:sp>
      <p:sp>
        <p:nvSpPr>
          <p:cNvPr id="3" name="Pladsholder til sidefod 2"/>
          <p:cNvSpPr>
            <a:spLocks noGrp="1"/>
          </p:cNvSpPr>
          <p:nvPr>
            <p:ph type="ftr" sz="quarter" idx="11"/>
          </p:nvPr>
        </p:nvSpPr>
        <p:spPr/>
        <p:txBody>
          <a:bodyPr/>
          <a:lstStyle/>
          <a:p>
            <a:endParaRPr lang="da-DK"/>
          </a:p>
        </p:txBody>
      </p:sp>
      <p:sp>
        <p:nvSpPr>
          <p:cNvPr id="4" name="Pladsholder til slidenummer 3"/>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1982045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m">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229742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User guide">
    <p:spTree>
      <p:nvGrpSpPr>
        <p:cNvPr id="1" name=""/>
        <p:cNvGrpSpPr/>
        <p:nvPr/>
      </p:nvGrpSpPr>
      <p:grpSpPr>
        <a:xfrm>
          <a:off x="0" y="0"/>
          <a:ext cx="0" cy="0"/>
          <a:chOff x="0" y="0"/>
          <a:chExt cx="0" cy="0"/>
        </a:xfrm>
      </p:grpSpPr>
      <p:sp>
        <p:nvSpPr>
          <p:cNvPr id="18" name="Title 1"/>
          <p:cNvSpPr txBox="1">
            <a:spLocks/>
          </p:cNvSpPr>
          <p:nvPr/>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dirty="0">
                <a:effectLst/>
                <a:latin typeface="+mj-lt"/>
                <a:ea typeface="Calibri" panose="020F0502020204030204" pitchFamily="34" charset="0"/>
                <a:cs typeface="Times New Roman" panose="02020603050405020304" pitchFamily="18" charset="0"/>
              </a:rPr>
              <a:t>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
            </a: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p:nvPicPr>
        <p:blipFill>
          <a:blip r:embed="rId5"/>
          <a:stretch>
            <a:fillRect/>
          </a:stretch>
        </p:blipFill>
        <p:spPr>
          <a:xfrm>
            <a:off x="6268044" y="4201412"/>
            <a:ext cx="257327" cy="275280"/>
          </a:xfrm>
          <a:prstGeom prst="rect">
            <a:avLst/>
          </a:prstGeom>
        </p:spPr>
      </p:pic>
      <p:pic>
        <p:nvPicPr>
          <p:cNvPr id="59" name="Billede 36"/>
          <p:cNvPicPr>
            <a:picLocks noChangeAspect="1"/>
          </p:cNvPicPr>
          <p:nvPr/>
        </p:nvPicPr>
        <p:blipFill>
          <a:blip r:embed="rId6"/>
          <a:stretch>
            <a:fillRect/>
          </a:stretch>
        </p:blipFill>
        <p:spPr>
          <a:xfrm>
            <a:off x="8223538" y="2795378"/>
            <a:ext cx="288708" cy="275280"/>
          </a:xfrm>
          <a:prstGeom prst="rect">
            <a:avLst/>
          </a:prstGeom>
        </p:spPr>
      </p:pic>
      <p:pic>
        <p:nvPicPr>
          <p:cNvPr id="60" name="Billede 37"/>
          <p:cNvPicPr>
            <a:picLocks noChangeAspect="1"/>
          </p:cNvPicPr>
          <p:nvPr/>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61"/>
          <p:cNvPicPr>
            <a:picLocks noChangeAspect="1"/>
          </p:cNvPicPr>
          <p:nvPr/>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3985476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el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da-DK" smtClean="0"/>
              <a:t>Klik for at redigere i master</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undertiteltypografien i masteren</a:t>
            </a:r>
            <a:endParaRPr lang="en-US" dirty="0"/>
          </a:p>
        </p:txBody>
      </p:sp>
      <p:sp>
        <p:nvSpPr>
          <p:cNvPr id="4" name="Date Placeholder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Footer Placeholder 4"/>
          <p:cNvSpPr>
            <a:spLocks noGrp="1"/>
          </p:cNvSpPr>
          <p:nvPr>
            <p:ph type="ftr" sz="quarter" idx="11"/>
          </p:nvPr>
        </p:nvSpPr>
        <p:spPr/>
        <p:txBody>
          <a:bodyPr/>
          <a:lstStyle/>
          <a:p>
            <a:endParaRPr lang="da-DK"/>
          </a:p>
        </p:txBody>
      </p:sp>
      <p:sp>
        <p:nvSpPr>
          <p:cNvPr id="6" name="Slide Number Placeholder 5"/>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2764329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8804" y="0"/>
            <a:ext cx="12192000" cy="6858000"/>
          </a:xfrm>
          <a:blipFill>
            <a:blip r:embed="rId2"/>
            <a:stretch>
              <a:fillRect/>
            </a:stretch>
          </a:blipFill>
        </p:spPr>
        <p:txBody>
          <a:bodyPr lIns="0" tIns="360000" rIns="6408000" anchor="ctr" anchorCtr="0"/>
          <a:lstStyle>
            <a:lvl1pPr marL="0" indent="0" algn="r">
              <a:buNone/>
              <a:defRPr sz="3200" baseline="0">
                <a:sym typeface="Wingdings" panose="05000000000000000000" pitchFamily="2" charset="2"/>
              </a:defRPr>
            </a:lvl1pPr>
          </a:lstStyle>
          <a:p>
            <a:r>
              <a:rPr lang="en-GB" dirty="0"/>
              <a:t>Click icon to insert image  </a:t>
            </a:r>
            <a:br>
              <a:rPr lang="en-GB" dirty="0"/>
            </a:br>
            <a:r>
              <a:rPr lang="en-GB" dirty="0"/>
              <a:t> </a:t>
            </a:r>
          </a:p>
        </p:txBody>
      </p:sp>
      <p:sp>
        <p:nvSpPr>
          <p:cNvPr id="2" name="Titel 2"/>
          <p:cNvSpPr>
            <a:spLocks noGrp="1"/>
          </p:cNvSpPr>
          <p:nvPr>
            <p:ph type="ctrTitle" hasCustomPrompt="1"/>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a:t>master</a:t>
            </a:r>
          </a:p>
        </p:txBody>
      </p:sp>
      <p:sp>
        <p:nvSpPr>
          <p:cNvPr id="4" name="Pladsholder til dato 3"/>
          <p:cNvSpPr>
            <a:spLocks noGrp="1"/>
          </p:cNvSpPr>
          <p:nvPr>
            <p:ph type="dt" sz="half" idx="10"/>
          </p:nvPr>
        </p:nvSpPr>
        <p:spPr>
          <a:xfrm>
            <a:off x="10329111" y="-385164"/>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164"/>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164"/>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15" name="Pladsholder til tekst 14"/>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10" name="Titel 1"/>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551288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0" tIns="360000" rIns="6408000" anchor="ctr" anchorCtr="0"/>
          <a:lstStyle>
            <a:lvl1pPr marL="0" indent="0" algn="r">
              <a:buNone/>
              <a:defRPr sz="3200" baseline="0">
                <a:solidFill>
                  <a:schemeClr val="bg1"/>
                </a:solidFill>
                <a:sym typeface="Wingdings" panose="05000000000000000000" pitchFamily="2" charset="2"/>
              </a:defRPr>
            </a:lvl1pPr>
          </a:lstStyle>
          <a:p>
            <a:r>
              <a:rPr lang="en-GB" dirty="0"/>
              <a:t>Click icon to insert image  </a:t>
            </a:r>
          </a:p>
        </p:txBody>
      </p:sp>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da-DK" smtClean="0"/>
              <a:t>Klik for at redigere i master</a:t>
            </a:r>
            <a:endParaRPr lang="en-GB" dirty="0"/>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aseline="0"/>
            </a:lvl1pPr>
          </a:lstStyle>
          <a:p>
            <a:pPr lvl="0"/>
            <a:r>
              <a:rPr lang="en-GB" dirty="0"/>
              <a:t>Name of speaker, UCPH unit, place and date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776738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eal large">
    <p:spTree>
      <p:nvGrpSpPr>
        <p:cNvPr id="1" name=""/>
        <p:cNvGrpSpPr/>
        <p:nvPr/>
      </p:nvGrpSpPr>
      <p:grpSpPr>
        <a:xfrm>
          <a:off x="0" y="0"/>
          <a:ext cx="0" cy="0"/>
          <a:chOff x="0" y="0"/>
          <a:chExt cx="0" cy="0"/>
        </a:xfrm>
      </p:grpSpPr>
      <p:sp>
        <p:nvSpPr>
          <p:cNvPr id="8"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7"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dirty="0"/>
              <a:t>master</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99163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eal small">
    <p:spTree>
      <p:nvGrpSpPr>
        <p:cNvPr id="1" name=""/>
        <p:cNvGrpSpPr/>
        <p:nvPr/>
      </p:nvGrpSpPr>
      <p:grpSpPr>
        <a:xfrm>
          <a:off x="0" y="0"/>
          <a:ext cx="0" cy="0"/>
          <a:chOff x="0" y="0"/>
          <a:chExt cx="0" cy="0"/>
        </a:xfrm>
      </p:grpSpPr>
      <p:sp>
        <p:nvSpPr>
          <p:cNvPr id="11" name="Rectangle 7"/>
          <p:cNvSpPr/>
          <p:nvPr/>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4" name="Pladsholder til dato 3"/>
          <p:cNvSpPr>
            <a:spLocks noGrp="1"/>
          </p:cNvSpPr>
          <p:nvPr>
            <p:ph type="dt" sz="half" idx="10"/>
          </p:nvPr>
        </p:nvSpPr>
        <p:spPr>
          <a:xfrm>
            <a:off x="10329111" y="-385200"/>
            <a:ext cx="814976" cy="176797"/>
          </a:xfrm>
        </p:spPr>
        <p:txBody>
          <a:bodyPr/>
          <a:lstStyle>
            <a:lvl1pPr>
              <a:defRPr sz="100">
                <a:solidFill>
                  <a:schemeClr val="bg1"/>
                </a:solidFill>
              </a:defRPr>
            </a:lvl1p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a:xfrm>
            <a:off x="3236495" y="-385200"/>
            <a:ext cx="6981162" cy="176797"/>
          </a:xfrm>
        </p:spPr>
        <p:txBody>
          <a:bodyPr/>
          <a:lstStyle>
            <a:lvl1pPr>
              <a:defRPr sz="100">
                <a:solidFill>
                  <a:schemeClr val="bg1"/>
                </a:solidFill>
              </a:defRPr>
            </a:lvl1pPr>
          </a:lstStyle>
          <a:p>
            <a:endParaRPr lang="da-DK"/>
          </a:p>
        </p:txBody>
      </p:sp>
      <p:sp>
        <p:nvSpPr>
          <p:cNvPr id="6" name="Pladsholder til slidenummer 5"/>
          <p:cNvSpPr>
            <a:spLocks noGrp="1"/>
          </p:cNvSpPr>
          <p:nvPr>
            <p:ph type="sldNum" sz="quarter" idx="12"/>
          </p:nvPr>
        </p:nvSpPr>
        <p:spPr>
          <a:xfrm>
            <a:off x="11255542" y="-385200"/>
            <a:ext cx="381759" cy="176797"/>
          </a:xfrm>
        </p:spPr>
        <p:txBody>
          <a:bodyPr/>
          <a:lstStyle>
            <a:lvl1pPr>
              <a:defRPr sz="100">
                <a:solidFill>
                  <a:schemeClr val="bg1"/>
                </a:solidFill>
              </a:defRPr>
            </a:lvl1pPr>
          </a:lstStyle>
          <a:p>
            <a:fld id="{225EF9E2-06DE-40E2-B7DE-1275C89690DD}" type="slidenum">
              <a:rPr lang="da-DK" smtClean="0"/>
              <a:t>‹nr.›</a:t>
            </a:fld>
            <a:endParaRPr lang="da-DK"/>
          </a:p>
        </p:txBody>
      </p:sp>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da-DK" smtClean="0"/>
              <a:t>Klik for at redigere i master</a:t>
            </a:r>
            <a:endParaRPr lang="en-GB" dirty="0"/>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br>
              <a:rPr lang="en-GB" dirty="0"/>
            </a:br>
            <a:endParaRPr lang="en-GB"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8381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5186"/>
          </a:xfrm>
        </p:spPr>
        <p:txBody>
          <a:bodyPr/>
          <a:lstStyle/>
          <a:p>
            <a:pPr lvl="0"/>
            <a:r>
              <a:rPr lang="en-GB" dirty="0"/>
              <a:t>Click to add title</a:t>
            </a:r>
          </a:p>
        </p:txBody>
      </p:sp>
      <p:sp>
        <p:nvSpPr>
          <p:cNvPr id="3" name="Pladsholder til indhold 2"/>
          <p:cNvSpPr>
            <a:spLocks noGrp="1"/>
          </p:cNvSpPr>
          <p:nvPr>
            <p:ph idx="1" hasCustomPrompt="1"/>
          </p:nvPr>
        </p:nvSpPr>
        <p:spPr>
          <a:xfrm>
            <a:off x="588963" y="1635125"/>
            <a:ext cx="11012488" cy="4675188"/>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a:lvl4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969B5BF1-2F96-44EF-B649-5DC539F555B5}" type="datetimeFigureOut">
              <a:rPr lang="da-DK" smtClean="0"/>
              <a:t>24-10-2022</a:t>
            </a:fld>
            <a:endParaRPr lang="da-DK"/>
          </a:p>
        </p:txBody>
      </p:sp>
      <p:sp>
        <p:nvSpPr>
          <p:cNvPr id="5" name="Pladsholder til sidefod 4"/>
          <p:cNvSpPr>
            <a:spLocks noGrp="1"/>
          </p:cNvSpPr>
          <p:nvPr>
            <p:ph type="ftr" sz="quarter" idx="11"/>
          </p:nvPr>
        </p:nvSpPr>
        <p:spPr/>
        <p:txBody>
          <a:bodyPr/>
          <a:lstStyle/>
          <a:p>
            <a:endParaRPr lang="da-DK"/>
          </a:p>
        </p:txBody>
      </p:sp>
      <p:sp>
        <p:nvSpPr>
          <p:cNvPr id="6" name="Pladsholder til slidenummer 5"/>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3083154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8535" cy="4675187"/>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stStyle>
          <a:p>
            <a:pPr lvl="0"/>
            <a:r>
              <a:rPr lang="en-GB" dirty="0"/>
              <a:t>Click to add text</a:t>
            </a:r>
          </a:p>
          <a:p>
            <a:pPr lvl="1"/>
            <a:r>
              <a:rPr lang="en-GB" dirty="0"/>
              <a:t>2</a:t>
            </a:r>
          </a:p>
          <a:p>
            <a:pPr lvl="2"/>
            <a:r>
              <a:rPr lang="en-GB" dirty="0"/>
              <a:t>3</a:t>
            </a:r>
          </a:p>
          <a:p>
            <a:pPr lvl="3"/>
            <a:endParaRPr lang="en-GB" dirty="0"/>
          </a:p>
        </p:txBody>
      </p:sp>
      <p:sp>
        <p:nvSpPr>
          <p:cNvPr id="4" name="Pladsholder til indhold 3"/>
          <p:cNvSpPr>
            <a:spLocks noGrp="1"/>
          </p:cNvSpPr>
          <p:nvPr>
            <p:ph sz="half" idx="2" hasCustomPrompt="1"/>
          </p:nvPr>
        </p:nvSpPr>
        <p:spPr>
          <a:xfrm>
            <a:off x="6244502" y="1635125"/>
            <a:ext cx="5356948" cy="4675187"/>
          </a:xfrm>
        </p:spPr>
        <p:txBody>
          <a:bodyPr vert="horz" lIns="0" tIns="0" rIns="0" bIns="0" rtlCol="0">
            <a:noAutofit/>
          </a:bodyPr>
          <a:lstStyle>
            <a:lvl1pPr>
              <a:defRPr lang="da-DK" dirty="0" smtClean="0"/>
            </a:lvl1pPr>
            <a:lvl2pPr>
              <a:defRPr lang="da-DK" dirty="0" smtClean="0"/>
            </a:lvl2pPr>
            <a:lvl3pPr>
              <a:defRPr lang="da-DK" dirty="0" smtClean="0"/>
            </a:lvl3pPr>
            <a:lvl4pPr marL="719138" indent="0">
              <a:buNone/>
              <a:defRPr lang="da-DK" dirty="0" smtClean="0"/>
            </a:lvl4pPr>
            <a:lvl5pPr>
              <a:defRPr lang="da-DK" dirty="0"/>
            </a:lvl5pPr>
            <a:lvl8pPr marL="719138" indent="0">
              <a:buNone/>
              <a:defRPr/>
            </a:lvl8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969B5BF1-2F96-44EF-B649-5DC539F555B5}" type="datetimeFigureOut">
              <a:rPr lang="da-DK" smtClean="0"/>
              <a:t>24-10-2022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2752301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3639" y="1635125"/>
            <a:ext cx="5357812" cy="4675187"/>
          </a:xfrm>
          <a:blipFill>
            <a:blip r:embed="rId2"/>
            <a:stretch>
              <a:fillRect/>
            </a:stretch>
          </a:blipFill>
        </p:spPr>
        <p:txBody>
          <a:bodyPr lIns="0" tIns="2304000" rIns="0" anchor="t" anchorCtr="0"/>
          <a:lstStyle>
            <a:lvl1pPr marL="0" indent="0" algn="ctr">
              <a:buNone/>
              <a:defRPr sz="32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8965" y="620712"/>
            <a:ext cx="11012486" cy="865187"/>
          </a:xfrm>
        </p:spPr>
        <p:txBody>
          <a:bodyPr/>
          <a:lstStyle/>
          <a:p>
            <a:pPr lvl="0"/>
            <a:r>
              <a:rPr lang="en-GB" dirty="0"/>
              <a:t>Click to add title</a:t>
            </a:r>
          </a:p>
        </p:txBody>
      </p:sp>
      <p:sp>
        <p:nvSpPr>
          <p:cNvPr id="3" name="Pladsholder til indhold 2"/>
          <p:cNvSpPr>
            <a:spLocks noGrp="1"/>
          </p:cNvSpPr>
          <p:nvPr>
            <p:ph sz="half" idx="1" hasCustomPrompt="1"/>
          </p:nvPr>
        </p:nvSpPr>
        <p:spPr>
          <a:xfrm>
            <a:off x="588964" y="1635125"/>
            <a:ext cx="5359398" cy="4675188"/>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969B5BF1-2F96-44EF-B649-5DC539F555B5}" type="datetimeFigureOut">
              <a:rPr lang="da-DK" smtClean="0"/>
              <a:t>24-10-2022</a:t>
            </a:fld>
            <a:endParaRPr lang="da-DK"/>
          </a:p>
        </p:txBody>
      </p:sp>
      <p:sp>
        <p:nvSpPr>
          <p:cNvPr id="6" name="Pladsholder til sidefod 5"/>
          <p:cNvSpPr>
            <a:spLocks noGrp="1"/>
          </p:cNvSpPr>
          <p:nvPr>
            <p:ph type="ftr" sz="quarter" idx="11"/>
          </p:nvPr>
        </p:nvSpPr>
        <p:spPr/>
        <p:txBody>
          <a:bodyPr/>
          <a:lstStyle/>
          <a:p>
            <a:endParaRPr lang="da-DK"/>
          </a:p>
        </p:txBody>
      </p:sp>
      <p:sp>
        <p:nvSpPr>
          <p:cNvPr id="7" name="Pladsholder til slidenummer 6"/>
          <p:cNvSpPr>
            <a:spLocks noGrp="1"/>
          </p:cNvSpPr>
          <p:nvPr>
            <p:ph type="sldNum" sz="quarter" idx="12"/>
          </p:nvPr>
        </p:nvSpPr>
        <p:spPr/>
        <p:txBody>
          <a:bodyPr/>
          <a:lstStyle/>
          <a:p>
            <a:fld id="{225EF9E2-06DE-40E2-B7DE-1275C89690DD}" type="slidenum">
              <a:rPr lang="da-DK" smtClean="0"/>
              <a:t>‹nr.›</a:t>
            </a:fld>
            <a:endParaRPr lang="da-DK"/>
          </a:p>
        </p:txBody>
      </p:sp>
    </p:spTree>
    <p:extLst>
      <p:ext uri="{BB962C8B-B14F-4D97-AF65-F5344CB8AC3E}">
        <p14:creationId xmlns:p14="http://schemas.microsoft.com/office/powerpoint/2010/main" val="222730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5186"/>
          </a:xfrm>
          <a:prstGeom prst="rect">
            <a:avLst/>
          </a:prstGeom>
        </p:spPr>
        <p:txBody>
          <a:bodyPr vert="horz" lIns="0" tIns="0" rIns="0" bIns="0" rtlCol="0" anchor="t" anchorCtr="0">
            <a:noAutofit/>
          </a:body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p:cNvSpPr>
            <a:spLocks noGrp="1"/>
          </p:cNvSpPr>
          <p:nvPr>
            <p:ph type="body" idx="1"/>
          </p:nvPr>
        </p:nvSpPr>
        <p:spPr>
          <a:xfrm>
            <a:off x="588964" y="1635125"/>
            <a:ext cx="11012487" cy="4675188"/>
          </a:xfrm>
          <a:prstGeom prst="rect">
            <a:avLst/>
          </a:prstGeom>
        </p:spPr>
        <p:txBody>
          <a:bodyPr vert="horz" lIns="0" tIns="0" rIns="0" bIns="0" rtlCol="0">
            <a:noAutofit/>
          </a:bodyPr>
          <a:lstStyle/>
          <a:p>
            <a:pPr lvl="0"/>
            <a:r>
              <a:rPr lang="da-DK" dirty="0" err="1"/>
              <a:t>Click</a:t>
            </a:r>
            <a:r>
              <a:rPr lang="da-DK" dirty="0"/>
              <a:t> to </a:t>
            </a:r>
            <a:r>
              <a:rPr lang="da-DK" dirty="0" err="1"/>
              <a:t>add</a:t>
            </a:r>
            <a:r>
              <a:rPr lang="da-DK" dirty="0"/>
              <a:t> </a:t>
            </a:r>
            <a:r>
              <a:rPr lang="da-DK" dirty="0" err="1"/>
              <a:t>text</a:t>
            </a:r>
            <a:endParaRPr lang="da-DK" dirty="0"/>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7" name="Rectangle 19"/>
          <p:cNvSpPr/>
          <p:nvPr/>
        </p:nvSpPr>
        <p:spPr>
          <a:xfrm>
            <a:off x="0" y="2"/>
            <a:ext cx="12192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225EF9E2-06DE-40E2-B7DE-1275C89690DD}" type="slidenum">
              <a:rPr lang="da-DK" smtClean="0"/>
              <a:t>‹nr.›</a:t>
            </a:fld>
            <a:endParaRPr lang="da-DK"/>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969B5BF1-2F96-44EF-B649-5DC539F555B5}" type="datetimeFigureOut">
              <a:rPr lang="da-DK" smtClean="0"/>
              <a:t>24-10-2022</a:t>
            </a:fld>
            <a:endParaRPr lang="da-DK"/>
          </a:p>
        </p:txBody>
      </p:sp>
      <p:pic>
        <p:nvPicPr>
          <p:cNvPr id="12" name="Picture 11"/>
          <p:cNvPicPr>
            <a:picLocks noChangeAspect="1"/>
          </p:cNvPicPr>
          <p:nvPr/>
        </p:nvPicPr>
        <p:blipFill rotWithShape="1">
          <a:blip r:embed="rId25"/>
          <a:srcRect l="12043" t="11448" r="17199" b="13844"/>
          <a:stretch/>
        </p:blipFill>
        <p:spPr>
          <a:xfrm>
            <a:off x="335534" y="63578"/>
            <a:ext cx="166516" cy="211296"/>
          </a:xfrm>
          <a:prstGeom prst="rect">
            <a:avLst/>
          </a:prstGeom>
        </p:spPr>
      </p:pic>
      <p:pic>
        <p:nvPicPr>
          <p:cNvPr id="13"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26020122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Lst>
  <p:txStyles>
    <p:titleStyle>
      <a:lvl1pPr algn="l" defTabSz="914400" rtl="0" eaLnBrk="1" latinLnBrk="0" hangingPunct="1">
        <a:lnSpc>
          <a:spcPct val="100000"/>
        </a:lnSpc>
        <a:spcBef>
          <a:spcPct val="0"/>
        </a:spcBef>
        <a:buNone/>
        <a:defRPr sz="3000" kern="1200" spc="60" baseline="0">
          <a:solidFill>
            <a:schemeClr val="accent1"/>
          </a:solidFill>
          <a:latin typeface="+mj-lt"/>
          <a:ea typeface="+mj-ea"/>
          <a:cs typeface="+mj-cs"/>
        </a:defRPr>
      </a:lvl1pPr>
    </p:titleStyle>
    <p:bodyStyle>
      <a:lvl1pPr marL="361950" indent="-361950" algn="l" defTabSz="914400" rtl="0" eaLnBrk="1" latinLnBrk="0" hangingPunct="1">
        <a:lnSpc>
          <a:spcPct val="100000"/>
        </a:lnSpc>
        <a:spcBef>
          <a:spcPts val="1000"/>
        </a:spcBef>
        <a:buFont typeface="Arial" panose="020B0604020202020204" pitchFamily="34" charset="0"/>
        <a:buChar char="•"/>
        <a:defRPr lang="da-DK" sz="2400" kern="1200" spc="60" baseline="0" dirty="0" smtClean="0">
          <a:solidFill>
            <a:schemeClr val="tx1"/>
          </a:solidFill>
          <a:latin typeface="+mn-lt"/>
          <a:ea typeface="+mn-ea"/>
          <a:cs typeface="+mn-cs"/>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kern="1200" spc="60" baseline="0" dirty="0" smtClean="0">
          <a:solidFill>
            <a:schemeClr val="tx1"/>
          </a:solidFill>
          <a:latin typeface="+mn-lt"/>
          <a:ea typeface="+mn-ea"/>
          <a:cs typeface="+mn-cs"/>
        </a:defRPr>
      </a:lvl2pPr>
      <a:lvl3pPr marL="1073150" indent="-354013" algn="l" defTabSz="914400" rtl="0" eaLnBrk="1" latinLnBrk="0" hangingPunct="1">
        <a:lnSpc>
          <a:spcPct val="90000"/>
        </a:lnSpc>
        <a:spcBef>
          <a:spcPts val="500"/>
        </a:spcBef>
        <a:buFont typeface="Arial" panose="020B0604020202020204" pitchFamily="34" charset="0"/>
        <a:buChar char="•"/>
        <a:defRPr lang="da-DK" sz="1800" kern="1200" baseline="0" dirty="0" smtClean="0">
          <a:solidFill>
            <a:schemeClr val="tx1"/>
          </a:solidFill>
          <a:latin typeface="+mn-lt"/>
          <a:ea typeface="+mn-ea"/>
          <a:cs typeface="+mn-cs"/>
        </a:defRPr>
      </a:lvl3pPr>
      <a:lvl4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4pPr>
      <a:lvl5pPr marL="719138" indent="354013" algn="l" defTabSz="914400" rtl="0" eaLnBrk="1" latinLnBrk="0" hangingPunct="1">
        <a:lnSpc>
          <a:spcPct val="100000"/>
        </a:lnSpc>
        <a:spcBef>
          <a:spcPts val="500"/>
        </a:spcBef>
        <a:buFont typeface="Arial" panose="020B0604020202020204" pitchFamily="34" charset="0"/>
        <a:buChar char="•"/>
        <a:defRPr lang="da-DK" sz="1800" kern="1200" spc="60" baseline="0" dirty="0" smtClean="0">
          <a:solidFill>
            <a:schemeClr val="tx1"/>
          </a:solidFill>
          <a:latin typeface="+mn-lt"/>
          <a:ea typeface="+mn-ea"/>
          <a:cs typeface="+mn-cs"/>
        </a:defRPr>
      </a:lvl5pPr>
      <a:lvl6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6pPr>
      <a:lvl7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7pPr>
      <a:lvl8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8pPr>
      <a:lvl9pPr marL="719138" indent="354013" algn="l" defTabSz="914400" rtl="0" eaLnBrk="1" latinLnBrk="0" hangingPunct="1">
        <a:lnSpc>
          <a:spcPct val="90000"/>
        </a:lnSpc>
        <a:spcBef>
          <a:spcPts val="500"/>
        </a:spcBef>
        <a:buFont typeface="Arial" panose="020B0604020202020204" pitchFamily="34" charset="0"/>
        <a:buChar char="•"/>
        <a:defRPr lang="da-DK" sz="1800" kern="1200" dirty="0" smtClean="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70">
          <p15:clr>
            <a:srgbClr val="F26B43"/>
          </p15:clr>
        </p15:guide>
        <p15:guide id="2" pos="7307">
          <p15:clr>
            <a:srgbClr val="F26B43"/>
          </p15:clr>
        </p15:guide>
        <p15:guide id="3" orient="horz" pos="391">
          <p15:clr>
            <a:srgbClr val="F26B43"/>
          </p15:clr>
        </p15:guide>
        <p15:guide id="4" orient="horz" pos="935">
          <p15:clr>
            <a:srgbClr val="F26B43"/>
          </p15:clr>
        </p15:guide>
        <p15:guide id="5" pos="371">
          <p15:clr>
            <a:srgbClr val="F26B43"/>
          </p15:clr>
        </p15:guide>
        <p15:guide id="6" pos="7308">
          <p15:clr>
            <a:srgbClr val="F26B43"/>
          </p15:clr>
        </p15:guide>
        <p15:guide id="7" orient="horz" pos="1026">
          <p15:clr>
            <a:srgbClr val="F26B43"/>
          </p15:clr>
        </p15:guide>
        <p15:guide id="8" orient="horz" pos="39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bder@kb.dk"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Digital_object_identifier" TargetMode="External"/><Relationship Id="rId2" Type="http://schemas.openxmlformats.org/officeDocument/2006/relationships/image" Target="../media/image28.png"/><Relationship Id="rId1" Type="http://schemas.openxmlformats.org/officeDocument/2006/relationships/slideLayout" Target="../slideLayouts/slideLayout23.xml"/><Relationship Id="rId4" Type="http://schemas.openxmlformats.org/officeDocument/2006/relationships/hyperlink" Target="https://doi.org/10.30909/vol.01.01.i-ix"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hyperlink" Target="https://v2.sherpa.ac.uk/romeo/"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imgres?imgurl=https%3A%2F%2Fukrainian-studies.ca%2Fwp-content%2Fuploads%2F2014%2F10%2FUniversity_of_Copenhagen_Seal.png&amp;imgrefurl=https%3A%2F%2Fukrainian-studies.ca%2F2014%2F10%2F02%2Fcall-papers-practices-order-colonial-imperial-projects%2Funiversity_of_copenhagen_seal%2F&amp;tbnid=do09PJd6rmlzoM&amp;vet=12ahUKEwi28sy19f35AhUhl4sKHdrnDUgQMygEegUIARDHAQ..i&amp;docid=8mJcX0P24MMMCM&amp;w=300&amp;h=414&amp;itg=1&amp;q=university%20of%20copenhagen%20seal&amp;client=firefox-b-e&amp;ved=2ahUKEwi28sy19f35AhUhl4sKHdrnDUgQMygEegUIARDHAQ" TargetMode="External"/><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hyperlink" Target="https://www.oaindikator.dk/e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dff.dk/en/about-us/goals-and-policies/open-access-policy"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hyperlink" Target="https://ec.europa.eu/info/funding-tenders/opportunities/docs/2021-2027/common/agr-contr/general-mga_horizon-euratom_en.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hyperlink" Target="https://kunet.ku.dk/work-areas/research/publishing/open_access/Pages/default.aspx"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google.com/search?q=open+access&amp;client=firefox-b-e&amp;sxsrf=ALiCzsZim0RU7Q0IVND76XlTmumtPwK_-w:1662379432311&amp;tbm=isch&amp;source=iu&amp;ictx=1&amp;vet=1&amp;fir=dtLytIbIhq2FAM%252CTaLxGZyUjIatqM%252C%252Fm%252F021m45%253B4y8H2xFYCar9BM%252CeMflXfZeYDEK9M%252C_%253BJh61pkV5iN1fHM%252CpZ7fURjCzZaumM%252C_%253Bzp742OpIz0USSM%252CWL6Mk1b_lukVOM%252C_%253BsaweHkF6NeTaLM%252C7w94X5NL0pbXjM%252C_%253BXxWWY1wFnAcIdM%252CzY6RYZtClkpQ5M%252C_%253BXpUHoMjCSzrbzM%252CqDoQFjtQerz4wM%252C_&amp;usg=AI4_-kQZEu2Lg_2-EUb9pWnIpU9ryTDWPQ&amp;sa=X&amp;ved=2ahUKEwiQyK38zf35AhWUBxAIHdNcDJIQ_B16BAheEAE#imgrc=dtLytIbIhq2FAM" TargetMode="Externa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endParaRPr lang="en-GB" dirty="0"/>
          </a:p>
        </p:txBody>
      </p:sp>
      <p:sp>
        <p:nvSpPr>
          <p:cNvPr id="9" name="Text Placeholder 8"/>
          <p:cNvSpPr>
            <a:spLocks noGrp="1"/>
          </p:cNvSpPr>
          <p:nvPr>
            <p:ph type="body" sz="quarter" idx="13"/>
          </p:nvPr>
        </p:nvSpPr>
        <p:spPr/>
        <p:txBody>
          <a:bodyPr/>
          <a:lstStyle/>
          <a:p>
            <a:pPr>
              <a:spcBef>
                <a:spcPts val="1200"/>
              </a:spcBef>
            </a:pPr>
            <a:endParaRPr lang="en-US" sz="1200" b="1" dirty="0">
              <a:ea typeface="ＭＳ Ｐゴシック" pitchFamily="34" charset="-128"/>
            </a:endParaRPr>
          </a:p>
          <a:p>
            <a:pPr>
              <a:spcBef>
                <a:spcPts val="1200"/>
              </a:spcBef>
            </a:pPr>
            <a:r>
              <a:rPr lang="en-US" sz="1200" b="1" dirty="0" smtClean="0">
                <a:latin typeface="Calibri Light" panose="020F0302020204030204" pitchFamily="34" charset="0"/>
                <a:ea typeface="ＭＳ Ｐゴシック" pitchFamily="34" charset="-128"/>
                <a:cs typeface="Calibri Light" panose="020F0302020204030204" pitchFamily="34" charset="0"/>
              </a:rPr>
              <a:t>Benjamin Derksen </a:t>
            </a:r>
            <a:r>
              <a:rPr lang="en-US" sz="1200" b="1" dirty="0" smtClean="0">
                <a:latin typeface="Calibri Light" panose="020F0302020204030204" pitchFamily="34" charset="0"/>
                <a:ea typeface="ＭＳ Ｐゴシック" pitchFamily="34" charset="-128"/>
                <a:cs typeface="Calibri Light" panose="020F0302020204030204" pitchFamily="34" charset="0"/>
                <a:hlinkClick r:id="rId3"/>
              </a:rPr>
              <a:t>bder@kb.dk</a:t>
            </a:r>
            <a:r>
              <a:rPr lang="en-US" sz="1200" b="1" dirty="0">
                <a:latin typeface="Calibri Light" panose="020F0302020204030204" pitchFamily="34" charset="0"/>
                <a:ea typeface="ＭＳ Ｐゴシック" pitchFamily="34" charset="-128"/>
                <a:cs typeface="Calibri Light" panose="020F0302020204030204" pitchFamily="34" charset="0"/>
              </a:rPr>
              <a:t/>
            </a:r>
            <a:br>
              <a:rPr lang="en-US" sz="1200" b="1" dirty="0">
                <a:latin typeface="Calibri Light" panose="020F0302020204030204" pitchFamily="34" charset="0"/>
                <a:ea typeface="ＭＳ Ｐゴシック" pitchFamily="34" charset="-128"/>
                <a:cs typeface="Calibri Light" panose="020F0302020204030204" pitchFamily="34" charset="0"/>
              </a:rPr>
            </a:br>
            <a:r>
              <a:rPr lang="en-US" sz="1200" dirty="0" smtClean="0">
                <a:latin typeface="Calibri Light" panose="020F0302020204030204" pitchFamily="34" charset="0"/>
                <a:ea typeface="ＭＳ Ｐゴシック" pitchFamily="34" charset="-128"/>
                <a:cs typeface="Calibri Light" panose="020F0302020204030204" pitchFamily="34" charset="0"/>
              </a:rPr>
              <a:t>Information Specialist at the Faculty Library for Social Sciences and Research Services</a:t>
            </a:r>
            <a:r>
              <a:rPr lang="da-DK" sz="1200" dirty="0">
                <a:latin typeface="Calibri Light" panose="020F0302020204030204" pitchFamily="34" charset="0"/>
                <a:cs typeface="Calibri Light" panose="020F0302020204030204" pitchFamily="34" charset="0"/>
              </a:rPr>
              <a:t/>
            </a:r>
            <a:br>
              <a:rPr lang="da-DK" sz="1200" dirty="0">
                <a:latin typeface="Calibri Light" panose="020F0302020204030204" pitchFamily="34" charset="0"/>
                <a:cs typeface="Calibri Light" panose="020F0302020204030204" pitchFamily="34" charset="0"/>
              </a:rPr>
            </a:br>
            <a:r>
              <a:rPr lang="en-US" sz="1200" dirty="0" smtClean="0">
                <a:latin typeface="Calibri Light" panose="020F0302020204030204" pitchFamily="34" charset="0"/>
                <a:ea typeface="ＭＳ Ｐゴシック" pitchFamily="34" charset="-128"/>
                <a:cs typeface="Calibri Light" panose="020F0302020204030204" pitchFamily="34" charset="0"/>
              </a:rPr>
              <a:t>Copenhagen University Library</a:t>
            </a:r>
            <a:endParaRPr lang="en-US" sz="1100" i="1" dirty="0">
              <a:latin typeface="Calibri Light" panose="020F0302020204030204" pitchFamily="34" charset="0"/>
              <a:ea typeface="ＭＳ Ｐゴシック" pitchFamily="34" charset="-128"/>
              <a:cs typeface="Calibri Light" panose="020F0302020204030204" pitchFamily="34" charset="0"/>
            </a:endParaRPr>
          </a:p>
          <a:p>
            <a:endParaRPr lang="en-GB" sz="1200" dirty="0"/>
          </a:p>
        </p:txBody>
      </p:sp>
      <p:sp>
        <p:nvSpPr>
          <p:cNvPr id="10" name="Text Placeholder 9"/>
          <p:cNvSpPr>
            <a:spLocks noGrp="1"/>
          </p:cNvSpPr>
          <p:nvPr>
            <p:ph type="body" sz="quarter" idx="14"/>
          </p:nvPr>
        </p:nvSpPr>
        <p:spPr/>
        <p:txBody>
          <a:bodyPr/>
          <a:lstStyle/>
          <a:p>
            <a:r>
              <a:rPr lang="en-US" dirty="0">
                <a:ea typeface="ＭＳ Ｐゴシック" pitchFamily="34" charset="-128"/>
              </a:rPr>
              <a:t>Open Access Publishing</a:t>
            </a:r>
            <a:endParaRPr lang="en-GB" dirty="0"/>
          </a:p>
        </p:txBody>
      </p:sp>
      <p:sp>
        <p:nvSpPr>
          <p:cNvPr id="4" name="Date Placeholder 3"/>
          <p:cNvSpPr>
            <a:spLocks noGrp="1"/>
          </p:cNvSpPr>
          <p:nvPr>
            <p:ph type="dt" sz="half" idx="10"/>
          </p:nvPr>
        </p:nvSpPr>
        <p:spPr/>
        <p:txBody>
          <a:bodyPr/>
          <a:lstStyle/>
          <a:p>
            <a:fld id="{45AE571F-75C4-422C-850C-47050E10D6C2}" type="datetime1">
              <a:rPr lang="en-GB" smtClean="0"/>
              <a:t>24/10/2022</a:t>
            </a:fld>
            <a:endParaRPr lang="en-GB" dirty="0"/>
          </a:p>
        </p:txBody>
      </p:sp>
      <p:sp>
        <p:nvSpPr>
          <p:cNvPr id="2" name="Pladsholder til slidenummer 1"/>
          <p:cNvSpPr>
            <a:spLocks noGrp="1"/>
          </p:cNvSpPr>
          <p:nvPr>
            <p:ph type="sldNum" sz="quarter" idx="12"/>
          </p:nvPr>
        </p:nvSpPr>
        <p:spPr/>
        <p:txBody>
          <a:bodyPr/>
          <a:lstStyle/>
          <a:p>
            <a:fld id="{091A926C-488A-4E3E-9C21-57CAA120E114}" type="slidenum">
              <a:rPr lang="en-GB" smtClean="0"/>
              <a:pPr/>
              <a:t>1</a:t>
            </a:fld>
            <a:endParaRPr lang="en-GB" dirty="0"/>
          </a:p>
        </p:txBody>
      </p:sp>
    </p:spTree>
    <p:extLst>
      <p:ext uri="{BB962C8B-B14F-4D97-AF65-F5344CB8AC3E}">
        <p14:creationId xmlns:p14="http://schemas.microsoft.com/office/powerpoint/2010/main" val="36971774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751012" y="609601"/>
            <a:ext cx="8568646" cy="905690"/>
          </a:xfrm>
        </p:spPr>
        <p:txBody>
          <a:bodyPr/>
          <a:lstStyle/>
          <a:p>
            <a:r>
              <a:rPr lang="da-DK" dirty="0" smtClean="0"/>
              <a:t>2.1 The Open Access </a:t>
            </a:r>
            <a:r>
              <a:rPr lang="da-DK" dirty="0" err="1" smtClean="0"/>
              <a:t>Typology</a:t>
            </a:r>
            <a:endParaRPr lang="da-DK" dirty="0"/>
          </a:p>
        </p:txBody>
      </p:sp>
      <p:pic>
        <p:nvPicPr>
          <p:cNvPr id="4" name="Pladsholder til indho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311" y="1515291"/>
            <a:ext cx="6614048" cy="4621438"/>
          </a:xfrm>
          <a:prstGeom prst="rect">
            <a:avLst/>
          </a:prstGeom>
        </p:spPr>
      </p:pic>
      <p:sp>
        <p:nvSpPr>
          <p:cNvPr id="6" name="Tekstfelt 5"/>
          <p:cNvSpPr txBox="1"/>
          <p:nvPr/>
        </p:nvSpPr>
        <p:spPr>
          <a:xfrm>
            <a:off x="170112" y="6395688"/>
            <a:ext cx="11730446" cy="261610"/>
          </a:xfrm>
          <a:prstGeom prst="rect">
            <a:avLst/>
          </a:prstGeom>
          <a:noFill/>
        </p:spPr>
        <p:txBody>
          <a:bodyPr wrap="square" rtlCol="0">
            <a:spAutoFit/>
          </a:bodyPr>
          <a:lstStyle/>
          <a:p>
            <a:r>
              <a:rPr lang="da-DK" sz="1100" dirty="0" smtClean="0"/>
              <a:t>Source: </a:t>
            </a:r>
            <a:r>
              <a:rPr lang="da-DK" sz="1100" dirty="0" err="1" smtClean="0"/>
              <a:t>Adapted</a:t>
            </a:r>
            <a:r>
              <a:rPr lang="da-DK" sz="1100" dirty="0" smtClean="0"/>
              <a:t> from, Jamie </a:t>
            </a:r>
            <a:r>
              <a:rPr lang="da-DK" sz="1100" dirty="0" err="1" smtClean="0"/>
              <a:t>Farquharson</a:t>
            </a:r>
            <a:r>
              <a:rPr lang="da-DK" sz="1100" dirty="0" smtClean="0"/>
              <a:t>, ”</a:t>
            </a:r>
            <a:r>
              <a:rPr lang="da-DK" sz="1100" dirty="0" err="1" smtClean="0"/>
              <a:t>Introducing</a:t>
            </a:r>
            <a:r>
              <a:rPr lang="da-DK" sz="1100" dirty="0" smtClean="0"/>
              <a:t> </a:t>
            </a:r>
            <a:r>
              <a:rPr lang="da-DK" sz="1100" dirty="0" err="1" smtClean="0"/>
              <a:t>Volcanica</a:t>
            </a:r>
            <a:r>
              <a:rPr lang="da-DK" sz="1100" dirty="0" smtClean="0"/>
              <a:t>: The </a:t>
            </a:r>
            <a:r>
              <a:rPr lang="da-DK" sz="1100" dirty="0" err="1" smtClean="0"/>
              <a:t>first</a:t>
            </a:r>
            <a:r>
              <a:rPr lang="da-DK" sz="1100" dirty="0" smtClean="0"/>
              <a:t> </a:t>
            </a:r>
            <a:r>
              <a:rPr lang="da-DK" sz="1100" dirty="0" err="1" smtClean="0"/>
              <a:t>diamond</a:t>
            </a:r>
            <a:r>
              <a:rPr lang="da-DK" sz="1100" dirty="0" smtClean="0"/>
              <a:t> open-</a:t>
            </a:r>
            <a:r>
              <a:rPr lang="da-DK" sz="1100" dirty="0" err="1" smtClean="0"/>
              <a:t>access</a:t>
            </a:r>
            <a:r>
              <a:rPr lang="da-DK" sz="1100" dirty="0" smtClean="0"/>
              <a:t> journal for </a:t>
            </a:r>
            <a:r>
              <a:rPr lang="da-DK" sz="1100" dirty="0" err="1" smtClean="0"/>
              <a:t>volcanology</a:t>
            </a:r>
            <a:r>
              <a:rPr lang="da-DK" sz="1100" dirty="0" smtClean="0"/>
              <a:t>” </a:t>
            </a:r>
            <a:r>
              <a:rPr lang="da-DK" sz="1100" i="1" dirty="0" err="1" smtClean="0"/>
              <a:t>Volcanica</a:t>
            </a:r>
            <a:r>
              <a:rPr lang="da-DK" sz="1100" i="1" dirty="0" smtClean="0"/>
              <a:t> </a:t>
            </a:r>
            <a:r>
              <a:rPr lang="da-DK" sz="1100" dirty="0" smtClean="0"/>
              <a:t>1 (1): i-ix. </a:t>
            </a:r>
            <a:r>
              <a:rPr lang="da-DK" sz="1100" dirty="0" smtClean="0">
                <a:hlinkClick r:id="rId3" tooltip="w:Digital object identifier"/>
              </a:rPr>
              <a:t>DOI</a:t>
            </a:r>
            <a:r>
              <a:rPr lang="da-DK" sz="1100" dirty="0" smtClean="0"/>
              <a:t>:</a:t>
            </a:r>
            <a:r>
              <a:rPr lang="da-DK" sz="1100" dirty="0" smtClean="0">
                <a:hlinkClick r:id="rId4"/>
              </a:rPr>
              <a:t>10.30909/vol.01.01.i-ix</a:t>
            </a:r>
            <a:r>
              <a:rPr lang="da-DK" sz="1100" dirty="0" smtClean="0"/>
              <a:t> ISSN 2610-3540</a:t>
            </a:r>
            <a:endParaRPr lang="da-DK" sz="1100" dirty="0"/>
          </a:p>
        </p:txBody>
      </p:sp>
    </p:spTree>
    <p:extLst>
      <p:ext uri="{BB962C8B-B14F-4D97-AF65-F5344CB8AC3E}">
        <p14:creationId xmlns:p14="http://schemas.microsoft.com/office/powerpoint/2010/main" val="3447441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8755" y="3303429"/>
            <a:ext cx="11012488" cy="865186"/>
          </a:xfrm>
        </p:spPr>
        <p:txBody>
          <a:bodyPr/>
          <a:lstStyle/>
          <a:p>
            <a:r>
              <a:rPr lang="da-DK" dirty="0" smtClean="0"/>
              <a:t>Open Access Types</a:t>
            </a:r>
            <a:endParaRPr lang="da-DK" dirty="0"/>
          </a:p>
        </p:txBody>
      </p:sp>
      <p:pic>
        <p:nvPicPr>
          <p:cNvPr id="6" name="Pladsholder til indhold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2911" y="336018"/>
            <a:ext cx="4997884" cy="6521982"/>
          </a:xfrm>
        </p:spPr>
      </p:pic>
    </p:spTree>
    <p:extLst>
      <p:ext uri="{BB962C8B-B14F-4D97-AF65-F5344CB8AC3E}">
        <p14:creationId xmlns:p14="http://schemas.microsoft.com/office/powerpoint/2010/main" val="3076990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8963" y="620714"/>
            <a:ext cx="11504714" cy="865186"/>
          </a:xfrm>
        </p:spPr>
        <p:txBody>
          <a:bodyPr/>
          <a:lstStyle/>
          <a:p>
            <a:r>
              <a:rPr lang="en-US" dirty="0" smtClean="0"/>
              <a:t>Manuscript versions &amp; Open </a:t>
            </a:r>
            <a:r>
              <a:rPr lang="en-US" dirty="0"/>
              <a:t>A</a:t>
            </a:r>
            <a:r>
              <a:rPr lang="en-US" dirty="0" smtClean="0"/>
              <a:t>ccess publishing</a:t>
            </a:r>
            <a:endParaRPr lang="en-US" dirty="0">
              <a:solidFill>
                <a:srgbClr val="00B050"/>
              </a:solidFill>
            </a:endParaRPr>
          </a:p>
        </p:txBody>
      </p:sp>
      <p:pic>
        <p:nvPicPr>
          <p:cNvPr id="4" name="Pladsholder til indhold 3"/>
          <p:cNvPicPr>
            <a:picLocks noGrp="1" noChangeAspect="1"/>
          </p:cNvPicPr>
          <p:nvPr>
            <p:ph idx="1"/>
          </p:nvPr>
        </p:nvPicPr>
        <p:blipFill rotWithShape="1">
          <a:blip r:embed="rId3">
            <a:extLst>
              <a:ext uri="{28A0092B-C50C-407E-A947-70E740481C1C}">
                <a14:useLocalDpi xmlns:a14="http://schemas.microsoft.com/office/drawing/2010/main" val="0"/>
              </a:ext>
            </a:extLst>
          </a:blip>
          <a:srcRect r="35100"/>
          <a:stretch/>
        </p:blipFill>
        <p:spPr>
          <a:xfrm>
            <a:off x="713795" y="1415845"/>
            <a:ext cx="2658669" cy="4963294"/>
          </a:xfrm>
        </p:spPr>
      </p:pic>
      <p:sp>
        <p:nvSpPr>
          <p:cNvPr id="6" name="Rektangel 5"/>
          <p:cNvSpPr/>
          <p:nvPr/>
        </p:nvSpPr>
        <p:spPr>
          <a:xfrm>
            <a:off x="3907108" y="1455908"/>
            <a:ext cx="8061424" cy="5693866"/>
          </a:xfrm>
          <a:prstGeom prst="rect">
            <a:avLst/>
          </a:prstGeom>
        </p:spPr>
        <p:txBody>
          <a:bodyPr wrap="square">
            <a:spAutoFit/>
          </a:bodyPr>
          <a:lstStyle/>
          <a:p>
            <a:endParaRPr lang="en-US" dirty="0" smtClean="0"/>
          </a:p>
          <a:p>
            <a:endParaRPr lang="en-US" dirty="0"/>
          </a:p>
          <a:p>
            <a:endParaRPr lang="en-US" dirty="0" smtClean="0"/>
          </a:p>
          <a:p>
            <a:endParaRPr lang="en-US" dirty="0"/>
          </a:p>
          <a:p>
            <a:endParaRPr lang="en-US" dirty="0" smtClean="0"/>
          </a:p>
          <a:p>
            <a:endParaRPr lang="en-US" dirty="0"/>
          </a:p>
          <a:p>
            <a:r>
              <a:rPr lang="en-US" sz="2000" b="1" dirty="0" smtClean="0">
                <a:solidFill>
                  <a:schemeClr val="accent1"/>
                </a:solidFill>
              </a:rPr>
              <a:t>Green Open Access: </a:t>
            </a:r>
            <a:r>
              <a:rPr lang="en-US" sz="2000" b="1" dirty="0" smtClean="0"/>
              <a:t>The </a:t>
            </a:r>
            <a:r>
              <a:rPr lang="en-US" sz="2000" b="1" dirty="0" err="1"/>
              <a:t>p</a:t>
            </a:r>
            <a:r>
              <a:rPr lang="en-US" sz="2000" b="1" dirty="0" err="1" smtClean="0"/>
              <a:t>ostprint</a:t>
            </a:r>
            <a:r>
              <a:rPr lang="en-US" sz="2000" b="1" dirty="0" smtClean="0"/>
              <a:t> = The accepted manuscript</a:t>
            </a:r>
          </a:p>
          <a:p>
            <a:pPr>
              <a:lnSpc>
                <a:spcPct val="150000"/>
              </a:lnSpc>
            </a:pPr>
            <a:r>
              <a:rPr lang="en-US" dirty="0" smtClean="0"/>
              <a:t>Self-archiving in </a:t>
            </a:r>
            <a:r>
              <a:rPr lang="en-US" dirty="0" smtClean="0"/>
              <a:t>an institutional repository</a:t>
            </a:r>
            <a:endParaRPr lang="en-US" dirty="0" smtClean="0">
              <a:solidFill>
                <a:srgbClr val="FF0000"/>
              </a:solidFill>
            </a:endParaRPr>
          </a:p>
          <a:p>
            <a:pPr>
              <a:lnSpc>
                <a:spcPct val="150000"/>
              </a:lnSpc>
            </a:pPr>
            <a:r>
              <a:rPr lang="en-US" dirty="0" smtClean="0"/>
              <a:t>Embargo period: 0-24 months</a:t>
            </a:r>
          </a:p>
          <a:p>
            <a:pPr>
              <a:lnSpc>
                <a:spcPct val="150000"/>
              </a:lnSpc>
            </a:pPr>
            <a:r>
              <a:rPr lang="en-US" dirty="0" smtClean="0">
                <a:solidFill>
                  <a:srgbClr val="FF0000"/>
                </a:solidFill>
              </a:rPr>
              <a:t>Free </a:t>
            </a:r>
            <a:r>
              <a:rPr lang="en-US" dirty="0">
                <a:solidFill>
                  <a:srgbClr val="FF0000"/>
                </a:solidFill>
              </a:rPr>
              <a:t>of </a:t>
            </a:r>
            <a:r>
              <a:rPr lang="en-US" dirty="0" smtClean="0">
                <a:solidFill>
                  <a:srgbClr val="FF0000"/>
                </a:solidFill>
              </a:rPr>
              <a:t>charge</a:t>
            </a:r>
          </a:p>
          <a:p>
            <a:pPr>
              <a:lnSpc>
                <a:spcPct val="150000"/>
              </a:lnSpc>
            </a:pPr>
            <a:endParaRPr lang="en-US" dirty="0" smtClean="0"/>
          </a:p>
          <a:p>
            <a:r>
              <a:rPr lang="en-US" sz="2000" b="1" dirty="0" smtClean="0">
                <a:solidFill>
                  <a:schemeClr val="accent1"/>
                </a:solidFill>
              </a:rPr>
              <a:t>Gold or Hybrid Open Access: </a:t>
            </a:r>
            <a:r>
              <a:rPr lang="en-US" sz="2000" b="1" dirty="0" smtClean="0"/>
              <a:t>The published </a:t>
            </a:r>
            <a:r>
              <a:rPr lang="en-US" sz="2000" b="1" dirty="0"/>
              <a:t>a</a:t>
            </a:r>
            <a:r>
              <a:rPr lang="en-US" sz="2000" b="1" dirty="0" smtClean="0"/>
              <a:t>rticle</a:t>
            </a:r>
          </a:p>
          <a:p>
            <a:pPr>
              <a:lnSpc>
                <a:spcPct val="150000"/>
              </a:lnSpc>
            </a:pPr>
            <a:r>
              <a:rPr lang="en-US" dirty="0" smtClean="0"/>
              <a:t>Access at the website of the publishers</a:t>
            </a:r>
          </a:p>
          <a:p>
            <a:pPr>
              <a:lnSpc>
                <a:spcPct val="150000"/>
              </a:lnSpc>
            </a:pPr>
            <a:r>
              <a:rPr lang="en-US" dirty="0" smtClean="0"/>
              <a:t>The articles are immediate Open </a:t>
            </a:r>
            <a:r>
              <a:rPr lang="en-US" dirty="0"/>
              <a:t>A</a:t>
            </a:r>
            <a:r>
              <a:rPr lang="en-US" dirty="0" smtClean="0"/>
              <a:t>ccess</a:t>
            </a:r>
            <a:endParaRPr lang="en-US" dirty="0"/>
          </a:p>
          <a:p>
            <a:pPr>
              <a:lnSpc>
                <a:spcPct val="150000"/>
              </a:lnSpc>
            </a:pPr>
            <a:r>
              <a:rPr lang="en-US" dirty="0" smtClean="0">
                <a:solidFill>
                  <a:srgbClr val="FF0000"/>
                </a:solidFill>
              </a:rPr>
              <a:t>Article Processing Charge (APC)</a:t>
            </a:r>
            <a:endParaRPr lang="en-US" dirty="0" smtClean="0"/>
          </a:p>
          <a:p>
            <a:pPr>
              <a:lnSpc>
                <a:spcPct val="150000"/>
              </a:lnSpc>
            </a:pPr>
            <a:endParaRPr lang="en-US" dirty="0" smtClean="0"/>
          </a:p>
        </p:txBody>
      </p:sp>
    </p:spTree>
    <p:extLst>
      <p:ext uri="{BB962C8B-B14F-4D97-AF65-F5344CB8AC3E}">
        <p14:creationId xmlns:p14="http://schemas.microsoft.com/office/powerpoint/2010/main" val="2374190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Postprint</a:t>
            </a:r>
            <a:endParaRPr lang="da-DK" dirty="0"/>
          </a:p>
        </p:txBody>
      </p:sp>
      <p:pic>
        <p:nvPicPr>
          <p:cNvPr id="4" name="Pladsholder til ind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962" y="1719699"/>
            <a:ext cx="5771339" cy="4961837"/>
          </a:xfrm>
        </p:spPr>
      </p:pic>
      <p:pic>
        <p:nvPicPr>
          <p:cNvPr id="5" name="Billede 4"/>
          <p:cNvPicPr>
            <a:picLocks noChangeAspect="1"/>
          </p:cNvPicPr>
          <p:nvPr/>
        </p:nvPicPr>
        <p:blipFill>
          <a:blip r:embed="rId3"/>
          <a:stretch>
            <a:fillRect/>
          </a:stretch>
        </p:blipFill>
        <p:spPr>
          <a:xfrm>
            <a:off x="6144720" y="1485901"/>
            <a:ext cx="6047280" cy="5195636"/>
          </a:xfrm>
          <a:prstGeom prst="rect">
            <a:avLst/>
          </a:prstGeom>
        </p:spPr>
      </p:pic>
    </p:spTree>
    <p:extLst>
      <p:ext uri="{BB962C8B-B14F-4D97-AF65-F5344CB8AC3E}">
        <p14:creationId xmlns:p14="http://schemas.microsoft.com/office/powerpoint/2010/main" val="924502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Version of </a:t>
            </a:r>
            <a:r>
              <a:rPr lang="da-DK" dirty="0" err="1" smtClean="0"/>
              <a:t>Record</a:t>
            </a:r>
            <a:endParaRPr lang="da-DK" dirty="0"/>
          </a:p>
        </p:txBody>
      </p:sp>
      <p:pic>
        <p:nvPicPr>
          <p:cNvPr id="6" name="Pladsholder til indhold 5"/>
          <p:cNvPicPr>
            <a:picLocks noGrp="1" noChangeAspect="1"/>
          </p:cNvPicPr>
          <p:nvPr>
            <p:ph idx="1"/>
          </p:nvPr>
        </p:nvPicPr>
        <p:blipFill>
          <a:blip r:embed="rId2"/>
          <a:stretch>
            <a:fillRect/>
          </a:stretch>
        </p:blipFill>
        <p:spPr>
          <a:xfrm>
            <a:off x="0" y="1000510"/>
            <a:ext cx="4826147" cy="5857489"/>
          </a:xfrm>
          <a:prstGeom prst="rect">
            <a:avLst/>
          </a:prstGeom>
        </p:spPr>
      </p:pic>
      <p:pic>
        <p:nvPicPr>
          <p:cNvPr id="7" name="Billede 6"/>
          <p:cNvPicPr>
            <a:picLocks noChangeAspect="1"/>
          </p:cNvPicPr>
          <p:nvPr/>
        </p:nvPicPr>
        <p:blipFill>
          <a:blip r:embed="rId3"/>
          <a:stretch>
            <a:fillRect/>
          </a:stretch>
        </p:blipFill>
        <p:spPr>
          <a:xfrm>
            <a:off x="5163031" y="620714"/>
            <a:ext cx="5841853" cy="6028209"/>
          </a:xfrm>
          <a:prstGeom prst="rect">
            <a:avLst/>
          </a:prstGeom>
        </p:spPr>
      </p:pic>
    </p:spTree>
    <p:extLst>
      <p:ext uri="{BB962C8B-B14F-4D97-AF65-F5344CB8AC3E}">
        <p14:creationId xmlns:p14="http://schemas.microsoft.com/office/powerpoint/2010/main" val="26669925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8964" y="676278"/>
            <a:ext cx="11012488" cy="865186"/>
          </a:xfrm>
        </p:spPr>
        <p:txBody>
          <a:bodyPr/>
          <a:lstStyle/>
          <a:p>
            <a:r>
              <a:rPr lang="da-DK" dirty="0" smtClean="0"/>
              <a:t>Green breakdown</a:t>
            </a:r>
            <a:endParaRPr lang="da-DK" dirty="0"/>
          </a:p>
        </p:txBody>
      </p:sp>
      <p:graphicFrame>
        <p:nvGraphicFramePr>
          <p:cNvPr id="6" name="Pladsholder til indhold 5"/>
          <p:cNvGraphicFramePr>
            <a:graphicFrameLocks noGrp="1"/>
          </p:cNvGraphicFramePr>
          <p:nvPr>
            <p:ph idx="1"/>
            <p:extLst>
              <p:ext uri="{D42A27DB-BD31-4B8C-83A1-F6EECF244321}">
                <p14:modId xmlns:p14="http://schemas.microsoft.com/office/powerpoint/2010/main" val="3524775815"/>
              </p:ext>
            </p:extLst>
          </p:nvPr>
        </p:nvGraphicFramePr>
        <p:xfrm>
          <a:off x="588964" y="1635125"/>
          <a:ext cx="10669586" cy="4651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6241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Gold and Hybrid: A </a:t>
            </a:r>
            <a:r>
              <a:rPr lang="da-DK" dirty="0" err="1" smtClean="0"/>
              <a:t>question</a:t>
            </a:r>
            <a:r>
              <a:rPr lang="da-DK" dirty="0" smtClean="0"/>
              <a:t> of business model, not </a:t>
            </a:r>
            <a:r>
              <a:rPr lang="da-DK" dirty="0" err="1" smtClean="0"/>
              <a:t>document</a:t>
            </a:r>
            <a:r>
              <a:rPr lang="da-DK" dirty="0" smtClean="0"/>
              <a:t> type</a:t>
            </a:r>
            <a:endParaRPr lang="da-DK" dirty="0"/>
          </a:p>
        </p:txBody>
      </p:sp>
      <p:graphicFrame>
        <p:nvGraphicFramePr>
          <p:cNvPr id="4" name="Pladsholder til indhold 3"/>
          <p:cNvGraphicFramePr>
            <a:graphicFrameLocks noGrp="1"/>
          </p:cNvGraphicFramePr>
          <p:nvPr>
            <p:ph idx="1"/>
            <p:extLst>
              <p:ext uri="{D42A27DB-BD31-4B8C-83A1-F6EECF244321}">
                <p14:modId xmlns:p14="http://schemas.microsoft.com/office/powerpoint/2010/main" val="1890238595"/>
              </p:ext>
            </p:extLst>
          </p:nvPr>
        </p:nvGraphicFramePr>
        <p:xfrm>
          <a:off x="588963" y="1635125"/>
          <a:ext cx="11012487" cy="46751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3707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Hybrid: the </a:t>
            </a:r>
            <a:r>
              <a:rPr lang="da-DK" dirty="0" err="1" smtClean="0"/>
              <a:t>worst</a:t>
            </a:r>
            <a:r>
              <a:rPr lang="da-DK" dirty="0" smtClean="0"/>
              <a:t> of ‘</a:t>
            </a:r>
            <a:r>
              <a:rPr lang="da-DK" dirty="0" err="1" smtClean="0"/>
              <a:t>both</a:t>
            </a:r>
            <a:r>
              <a:rPr lang="da-DK" dirty="0" smtClean="0"/>
              <a:t>’ </a:t>
            </a:r>
            <a:r>
              <a:rPr lang="da-DK" dirty="0" err="1" smtClean="0"/>
              <a:t>worlds</a:t>
            </a:r>
            <a:endParaRPr lang="da-DK" dirty="0"/>
          </a:p>
        </p:txBody>
      </p:sp>
      <p:pic>
        <p:nvPicPr>
          <p:cNvPr id="4" name="Bille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941" y="1872552"/>
            <a:ext cx="8429876" cy="4973627"/>
          </a:xfrm>
          <a:prstGeom prst="rect">
            <a:avLst/>
          </a:prstGeom>
        </p:spPr>
      </p:pic>
    </p:spTree>
    <p:extLst>
      <p:ext uri="{BB962C8B-B14F-4D97-AF65-F5344CB8AC3E}">
        <p14:creationId xmlns:p14="http://schemas.microsoft.com/office/powerpoint/2010/main" val="244264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Diamond</a:t>
            </a:r>
            <a:r>
              <a:rPr lang="da-DK" dirty="0" smtClean="0"/>
              <a:t>: the new kid on the </a:t>
            </a:r>
            <a:r>
              <a:rPr lang="da-DK" dirty="0" err="1" smtClean="0"/>
              <a:t>block</a:t>
            </a:r>
            <a:endParaRPr lang="da-DK" dirty="0"/>
          </a:p>
        </p:txBody>
      </p:sp>
      <p:graphicFrame>
        <p:nvGraphicFramePr>
          <p:cNvPr id="6" name="Pladsholder til indhold 5"/>
          <p:cNvGraphicFramePr>
            <a:graphicFrameLocks noGrp="1"/>
          </p:cNvGraphicFramePr>
          <p:nvPr>
            <p:ph idx="1"/>
            <p:extLst>
              <p:ext uri="{D42A27DB-BD31-4B8C-83A1-F6EECF244321}">
                <p14:modId xmlns:p14="http://schemas.microsoft.com/office/powerpoint/2010/main" val="3529209375"/>
              </p:ext>
            </p:extLst>
          </p:nvPr>
        </p:nvGraphicFramePr>
        <p:xfrm>
          <a:off x="588964" y="1635125"/>
          <a:ext cx="10774129" cy="2769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7773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8963" y="620714"/>
            <a:ext cx="11287086" cy="1014412"/>
          </a:xfrm>
        </p:spPr>
        <p:txBody>
          <a:bodyPr/>
          <a:lstStyle/>
          <a:p>
            <a:pPr algn="ctr"/>
            <a:r>
              <a:rPr lang="da-DK" dirty="0" smtClean="0"/>
              <a:t>2.2 The OA </a:t>
            </a:r>
            <a:r>
              <a:rPr lang="da-DK" dirty="0" err="1" smtClean="0"/>
              <a:t>Toolbox</a:t>
            </a:r>
            <a:r>
              <a:rPr lang="da-DK" dirty="0" smtClean="0"/>
              <a:t> </a:t>
            </a:r>
            <a:endParaRPr lang="da-DK" dirty="0"/>
          </a:p>
        </p:txBody>
      </p:sp>
      <p:graphicFrame>
        <p:nvGraphicFramePr>
          <p:cNvPr id="4" name="Diagram 3"/>
          <p:cNvGraphicFramePr/>
          <p:nvPr>
            <p:extLst>
              <p:ext uri="{D42A27DB-BD31-4B8C-83A1-F6EECF244321}">
                <p14:modId xmlns:p14="http://schemas.microsoft.com/office/powerpoint/2010/main" val="1449376303"/>
              </p:ext>
            </p:extLst>
          </p:nvPr>
        </p:nvGraphicFramePr>
        <p:xfrm>
          <a:off x="3044282" y="1550020"/>
          <a:ext cx="7292897" cy="4588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56484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698269" y="1005050"/>
            <a:ext cx="1835925" cy="471053"/>
          </a:xfrm>
        </p:spPr>
        <p:txBody>
          <a:bodyPr>
            <a:normAutofit fontScale="90000"/>
          </a:bodyPr>
          <a:lstStyle/>
          <a:p>
            <a:r>
              <a:rPr lang="da-DK" sz="3200" dirty="0" smtClean="0"/>
              <a:t>Agenda</a:t>
            </a:r>
            <a:endParaRPr lang="da-DK" sz="3200" dirty="0"/>
          </a:p>
        </p:txBody>
      </p:sp>
      <p:sp>
        <p:nvSpPr>
          <p:cNvPr id="5" name="Undertitel 4"/>
          <p:cNvSpPr>
            <a:spLocks noGrp="1"/>
          </p:cNvSpPr>
          <p:nvPr>
            <p:ph type="subTitle" idx="1"/>
          </p:nvPr>
        </p:nvSpPr>
        <p:spPr>
          <a:xfrm>
            <a:off x="698269" y="1619794"/>
            <a:ext cx="9000418" cy="4531624"/>
          </a:xfrm>
        </p:spPr>
        <p:txBody>
          <a:bodyPr>
            <a:normAutofit fontScale="85000" lnSpcReduction="20000"/>
          </a:bodyPr>
          <a:lstStyle/>
          <a:p>
            <a:pPr algn="l"/>
            <a:r>
              <a:rPr lang="da-DK" sz="3200" dirty="0" smtClean="0"/>
              <a:t>1.0) The </a:t>
            </a:r>
            <a:r>
              <a:rPr lang="da-DK" sz="3200" dirty="0" err="1" smtClean="0"/>
              <a:t>traditional</a:t>
            </a:r>
            <a:r>
              <a:rPr lang="da-DK" sz="3200" dirty="0" smtClean="0"/>
              <a:t> </a:t>
            </a:r>
            <a:r>
              <a:rPr lang="da-DK" sz="3200" dirty="0" err="1" smtClean="0"/>
              <a:t>publishing</a:t>
            </a:r>
            <a:r>
              <a:rPr lang="da-DK" sz="3200" dirty="0" smtClean="0"/>
              <a:t> model</a:t>
            </a:r>
          </a:p>
          <a:p>
            <a:pPr algn="l"/>
            <a:r>
              <a:rPr lang="da-DK" sz="3200" dirty="0" smtClean="0"/>
              <a:t>2.0) The Open Access (OA) intervention (</a:t>
            </a:r>
            <a:r>
              <a:rPr lang="da-DK" sz="3200" dirty="0" err="1" smtClean="0"/>
              <a:t>What</a:t>
            </a:r>
            <a:r>
              <a:rPr lang="da-DK" sz="3200" dirty="0" smtClean="0"/>
              <a:t> is OA?)</a:t>
            </a:r>
          </a:p>
          <a:p>
            <a:pPr algn="l"/>
            <a:r>
              <a:rPr lang="da-DK" sz="3200" dirty="0" smtClean="0"/>
              <a:t>   2.1)  The OA </a:t>
            </a:r>
            <a:r>
              <a:rPr lang="da-DK" sz="3200" dirty="0" err="1" smtClean="0"/>
              <a:t>taxonomy</a:t>
            </a:r>
            <a:r>
              <a:rPr lang="da-DK" sz="3200" dirty="0" smtClean="0"/>
              <a:t>, and </a:t>
            </a:r>
            <a:r>
              <a:rPr lang="da-DK" sz="3200" dirty="0" err="1" smtClean="0"/>
              <a:t>how</a:t>
            </a:r>
            <a:r>
              <a:rPr lang="da-DK" sz="3200" dirty="0" smtClean="0"/>
              <a:t> </a:t>
            </a:r>
            <a:r>
              <a:rPr lang="da-DK" sz="3200" dirty="0" err="1" smtClean="0"/>
              <a:t>each</a:t>
            </a:r>
            <a:r>
              <a:rPr lang="da-DK" sz="3200" dirty="0" smtClean="0"/>
              <a:t> </a:t>
            </a:r>
            <a:r>
              <a:rPr lang="da-DK" sz="3200" dirty="0" err="1" smtClean="0"/>
              <a:t>path</a:t>
            </a:r>
            <a:r>
              <a:rPr lang="da-DK" sz="3200" dirty="0" smtClean="0"/>
              <a:t> </a:t>
            </a:r>
            <a:r>
              <a:rPr lang="da-DK" sz="3200" dirty="0" err="1" smtClean="0"/>
              <a:t>works</a:t>
            </a:r>
            <a:endParaRPr lang="da-DK" sz="3200" dirty="0" smtClean="0"/>
          </a:p>
          <a:p>
            <a:pPr algn="l"/>
            <a:r>
              <a:rPr lang="da-DK" sz="3200" dirty="0" smtClean="0"/>
              <a:t>   2.2)  </a:t>
            </a:r>
            <a:r>
              <a:rPr lang="da-DK" sz="3200" dirty="0" err="1" smtClean="0"/>
              <a:t>Useful</a:t>
            </a:r>
            <a:r>
              <a:rPr lang="da-DK" sz="3200" dirty="0" smtClean="0"/>
              <a:t> OA </a:t>
            </a:r>
            <a:r>
              <a:rPr lang="da-DK" sz="3200" dirty="0" err="1" smtClean="0"/>
              <a:t>tools</a:t>
            </a:r>
            <a:r>
              <a:rPr lang="da-DK" sz="3200" dirty="0" smtClean="0"/>
              <a:t> in the </a:t>
            </a:r>
            <a:r>
              <a:rPr lang="da-DK" sz="3200" dirty="0" err="1" smtClean="0"/>
              <a:t>publishing</a:t>
            </a:r>
            <a:r>
              <a:rPr lang="da-DK" sz="3200" dirty="0" smtClean="0"/>
              <a:t> </a:t>
            </a:r>
            <a:r>
              <a:rPr lang="da-DK" sz="3200" dirty="0" err="1" smtClean="0"/>
              <a:t>process</a:t>
            </a:r>
            <a:endParaRPr lang="da-DK" sz="3200" dirty="0" smtClean="0"/>
          </a:p>
          <a:p>
            <a:pPr algn="l"/>
            <a:r>
              <a:rPr lang="da-DK" sz="3200" dirty="0" smtClean="0"/>
              <a:t>   2.3)  OA in research policy</a:t>
            </a:r>
          </a:p>
          <a:p>
            <a:pPr algn="l"/>
            <a:r>
              <a:rPr lang="da-DK" sz="3200" dirty="0"/>
              <a:t> </a:t>
            </a:r>
            <a:r>
              <a:rPr lang="da-DK" sz="3200" dirty="0" smtClean="0"/>
              <a:t>  2.4)  </a:t>
            </a:r>
            <a:r>
              <a:rPr lang="da-DK" sz="3200" dirty="0" err="1" smtClean="0"/>
              <a:t>Article</a:t>
            </a:r>
            <a:r>
              <a:rPr lang="da-DK" sz="3200" dirty="0" smtClean="0"/>
              <a:t> Processing Charges and the Royal      	  	  </a:t>
            </a:r>
            <a:r>
              <a:rPr lang="da-DK" sz="3200" dirty="0" err="1" smtClean="0"/>
              <a:t>Library’s</a:t>
            </a:r>
            <a:r>
              <a:rPr lang="da-DK" sz="3200" dirty="0" smtClean="0"/>
              <a:t> agreements</a:t>
            </a:r>
          </a:p>
          <a:p>
            <a:pPr algn="l"/>
            <a:r>
              <a:rPr lang="da-DK" sz="3200" dirty="0" smtClean="0"/>
              <a:t>3.0)  A brief </a:t>
            </a:r>
            <a:r>
              <a:rPr lang="da-DK" sz="3200" dirty="0" err="1" smtClean="0"/>
              <a:t>word</a:t>
            </a:r>
            <a:r>
              <a:rPr lang="da-DK" sz="3200" dirty="0" smtClean="0"/>
              <a:t> on copyright</a:t>
            </a:r>
          </a:p>
          <a:p>
            <a:pPr algn="l"/>
            <a:r>
              <a:rPr lang="da-DK" sz="3200" dirty="0" smtClean="0"/>
              <a:t>4.0)  A brief </a:t>
            </a:r>
            <a:r>
              <a:rPr lang="da-DK" sz="3200" dirty="0" err="1" smtClean="0"/>
              <a:t>review</a:t>
            </a:r>
            <a:endParaRPr lang="da-DK" sz="3200" dirty="0"/>
          </a:p>
          <a:p>
            <a:pPr algn="l"/>
            <a:r>
              <a:rPr lang="da-DK" sz="3200" dirty="0" smtClean="0"/>
              <a:t>   4.1) </a:t>
            </a:r>
            <a:r>
              <a:rPr lang="da-DK" sz="3200" dirty="0" err="1" smtClean="0"/>
              <a:t>Questions</a:t>
            </a:r>
            <a:r>
              <a:rPr lang="da-DK" sz="3200" dirty="0" smtClean="0"/>
              <a:t> and </a:t>
            </a:r>
            <a:r>
              <a:rPr lang="da-DK" sz="3200" dirty="0" err="1" smtClean="0"/>
              <a:t>discussion</a:t>
            </a:r>
            <a:r>
              <a:rPr lang="da-DK" dirty="0" smtClean="0"/>
              <a:t>	</a:t>
            </a:r>
          </a:p>
          <a:p>
            <a:pPr algn="l"/>
            <a:endParaRPr lang="da-DK" dirty="0"/>
          </a:p>
        </p:txBody>
      </p:sp>
    </p:spTree>
    <p:extLst>
      <p:ext uri="{BB962C8B-B14F-4D97-AF65-F5344CB8AC3E}">
        <p14:creationId xmlns:p14="http://schemas.microsoft.com/office/powerpoint/2010/main" val="2683070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3200" dirty="0" smtClean="0"/>
              <a:t>Sherpa Romeo – look up the OA policy of a journal</a:t>
            </a:r>
            <a:endParaRPr lang="en-US" sz="1800" dirty="0"/>
          </a:p>
        </p:txBody>
      </p:sp>
      <p:sp>
        <p:nvSpPr>
          <p:cNvPr id="8" name="Tekstboks 3"/>
          <p:cNvSpPr txBox="1">
            <a:spLocks noChangeArrowheads="1"/>
          </p:cNvSpPr>
          <p:nvPr/>
        </p:nvSpPr>
        <p:spPr bwMode="auto">
          <a:xfrm>
            <a:off x="588962" y="6310313"/>
            <a:ext cx="3246437" cy="307777"/>
          </a:xfrm>
          <a:prstGeom prst="rect">
            <a:avLst/>
          </a:prstGeom>
          <a:noFill/>
          <a:ln w="9525">
            <a:noFill/>
            <a:miter lim="800000"/>
            <a:headEnd/>
            <a:tailEnd/>
          </a:ln>
        </p:spPr>
        <p:txBody>
          <a:bodyPr wrap="square">
            <a:spAutoFit/>
          </a:bodyPr>
          <a:lstStyle/>
          <a:p>
            <a:r>
              <a:rPr lang="en-US" sz="1400" dirty="0" smtClean="0"/>
              <a:t>Source: </a:t>
            </a:r>
            <a:r>
              <a:rPr lang="en-US" sz="1400" dirty="0">
                <a:hlinkClick r:id="rId3"/>
              </a:rPr>
              <a:t>https://v2.sherpa.ac.uk/romeo</a:t>
            </a:r>
            <a:r>
              <a:rPr lang="en-US" sz="1400" dirty="0" smtClean="0">
                <a:hlinkClick r:id="rId3"/>
              </a:rPr>
              <a:t>/</a:t>
            </a:r>
            <a:r>
              <a:rPr lang="en-US" sz="1400" dirty="0" smtClean="0"/>
              <a:t> </a:t>
            </a:r>
            <a:endParaRPr lang="en-US" sz="1400" dirty="0"/>
          </a:p>
        </p:txBody>
      </p:sp>
      <p:pic>
        <p:nvPicPr>
          <p:cNvPr id="4" name="Billede 3"/>
          <p:cNvPicPr>
            <a:picLocks noChangeAspect="1"/>
          </p:cNvPicPr>
          <p:nvPr/>
        </p:nvPicPr>
        <p:blipFill>
          <a:blip r:embed="rId4"/>
          <a:stretch>
            <a:fillRect/>
          </a:stretch>
        </p:blipFill>
        <p:spPr>
          <a:xfrm>
            <a:off x="834190" y="1053307"/>
            <a:ext cx="9876924" cy="4895519"/>
          </a:xfrm>
          <a:prstGeom prst="rect">
            <a:avLst/>
          </a:prstGeom>
        </p:spPr>
      </p:pic>
    </p:spTree>
    <p:extLst>
      <p:ext uri="{BB962C8B-B14F-4D97-AF65-F5344CB8AC3E}">
        <p14:creationId xmlns:p14="http://schemas.microsoft.com/office/powerpoint/2010/main" val="21786661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sz="2800" dirty="0" smtClean="0"/>
              <a:t>Symbols used in Sherpa Romeo </a:t>
            </a:r>
            <a:endParaRPr lang="da-DK" dirty="0"/>
          </a:p>
        </p:txBody>
      </p:sp>
      <p:pic>
        <p:nvPicPr>
          <p:cNvPr id="3" name="Billede 2"/>
          <p:cNvPicPr>
            <a:picLocks noChangeAspect="1"/>
          </p:cNvPicPr>
          <p:nvPr/>
        </p:nvPicPr>
        <p:blipFill>
          <a:blip r:embed="rId3"/>
          <a:stretch>
            <a:fillRect/>
          </a:stretch>
        </p:blipFill>
        <p:spPr>
          <a:xfrm>
            <a:off x="930443" y="1053307"/>
            <a:ext cx="7991725" cy="5509770"/>
          </a:xfrm>
          <a:prstGeom prst="rect">
            <a:avLst/>
          </a:prstGeom>
        </p:spPr>
      </p:pic>
    </p:spTree>
    <p:extLst>
      <p:ext uri="{BB962C8B-B14F-4D97-AF65-F5344CB8AC3E}">
        <p14:creationId xmlns:p14="http://schemas.microsoft.com/office/powerpoint/2010/main" val="38315741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Find the journal’s open </a:t>
            </a:r>
            <a:r>
              <a:rPr lang="en-US" dirty="0"/>
              <a:t>a</a:t>
            </a:r>
            <a:r>
              <a:rPr lang="en-US" dirty="0" smtClean="0"/>
              <a:t>ccess policy</a:t>
            </a:r>
            <a:endParaRPr lang="en-US" dirty="0"/>
          </a:p>
        </p:txBody>
      </p:sp>
      <p:pic>
        <p:nvPicPr>
          <p:cNvPr id="3" name="Billede 2"/>
          <p:cNvPicPr>
            <a:picLocks noChangeAspect="1"/>
          </p:cNvPicPr>
          <p:nvPr/>
        </p:nvPicPr>
        <p:blipFill>
          <a:blip r:embed="rId3"/>
          <a:stretch>
            <a:fillRect/>
          </a:stretch>
        </p:blipFill>
        <p:spPr>
          <a:xfrm>
            <a:off x="588963" y="1485899"/>
            <a:ext cx="4645199" cy="5098799"/>
          </a:xfrm>
          <a:prstGeom prst="rect">
            <a:avLst/>
          </a:prstGeom>
        </p:spPr>
      </p:pic>
      <p:pic>
        <p:nvPicPr>
          <p:cNvPr id="5" name="Billede 4"/>
          <p:cNvPicPr>
            <a:picLocks noChangeAspect="1"/>
          </p:cNvPicPr>
          <p:nvPr/>
        </p:nvPicPr>
        <p:blipFill>
          <a:blip r:embed="rId4"/>
          <a:stretch>
            <a:fillRect/>
          </a:stretch>
        </p:blipFill>
        <p:spPr>
          <a:xfrm>
            <a:off x="3723101" y="1711199"/>
            <a:ext cx="7200900" cy="4648200"/>
          </a:xfrm>
          <a:prstGeom prst="rect">
            <a:avLst/>
          </a:prstGeom>
        </p:spPr>
      </p:pic>
      <p:cxnSp>
        <p:nvCxnSpPr>
          <p:cNvPr id="16" name="Lige pilforbindelse 15"/>
          <p:cNvCxnSpPr/>
          <p:nvPr/>
        </p:nvCxnSpPr>
        <p:spPr>
          <a:xfrm flipV="1">
            <a:off x="1903956" y="1711199"/>
            <a:ext cx="1819145" cy="183366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Lige pilforbindelse 17"/>
          <p:cNvCxnSpPr/>
          <p:nvPr/>
        </p:nvCxnSpPr>
        <p:spPr>
          <a:xfrm>
            <a:off x="1903956" y="5473874"/>
            <a:ext cx="1819145" cy="8855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52083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Directory of Open Access Journals (DOAJ)</a:t>
            </a:r>
            <a:endParaRPr lang="en-GB" dirty="0"/>
          </a:p>
        </p:txBody>
      </p:sp>
      <p:pic>
        <p:nvPicPr>
          <p:cNvPr id="4" name="Billede 3"/>
          <p:cNvPicPr>
            <a:picLocks noChangeAspect="1"/>
          </p:cNvPicPr>
          <p:nvPr/>
        </p:nvPicPr>
        <p:blipFill>
          <a:blip r:embed="rId2"/>
          <a:stretch>
            <a:fillRect/>
          </a:stretch>
        </p:blipFill>
        <p:spPr>
          <a:xfrm>
            <a:off x="588963" y="1159433"/>
            <a:ext cx="7154254" cy="5322612"/>
          </a:xfrm>
          <a:prstGeom prst="rect">
            <a:avLst/>
          </a:prstGeom>
        </p:spPr>
      </p:pic>
    </p:spTree>
    <p:extLst>
      <p:ext uri="{BB962C8B-B14F-4D97-AF65-F5344CB8AC3E}">
        <p14:creationId xmlns:p14="http://schemas.microsoft.com/office/powerpoint/2010/main" val="4009089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Directory of Open Access Journals (DOAJ)</a:t>
            </a:r>
            <a:endParaRPr lang="en-GB" dirty="0"/>
          </a:p>
        </p:txBody>
      </p:sp>
      <p:pic>
        <p:nvPicPr>
          <p:cNvPr id="5" name="Billede 4"/>
          <p:cNvPicPr>
            <a:picLocks noChangeAspect="1"/>
          </p:cNvPicPr>
          <p:nvPr/>
        </p:nvPicPr>
        <p:blipFill>
          <a:blip r:embed="rId2"/>
          <a:stretch>
            <a:fillRect/>
          </a:stretch>
        </p:blipFill>
        <p:spPr>
          <a:xfrm>
            <a:off x="588963" y="1245139"/>
            <a:ext cx="6065946" cy="5447491"/>
          </a:xfrm>
          <a:prstGeom prst="rect">
            <a:avLst/>
          </a:prstGeom>
        </p:spPr>
      </p:pic>
    </p:spTree>
    <p:extLst>
      <p:ext uri="{BB962C8B-B14F-4D97-AF65-F5344CB8AC3E}">
        <p14:creationId xmlns:p14="http://schemas.microsoft.com/office/powerpoint/2010/main" val="13839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2.3 Open Access in Research Policy</a:t>
            </a:r>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64" y="1378902"/>
            <a:ext cx="5726112" cy="4333728"/>
          </a:xfrm>
          <a:prstGeom prst="rect">
            <a:avLst/>
          </a:prstGeom>
        </p:spPr>
      </p:pic>
      <p:sp>
        <p:nvSpPr>
          <p:cNvPr id="11" name="AutoShape 4" descr="University of Copenhagen Seal - Forum for Ukrainian Studies">
            <a:hlinkClick r:id="rId3"/>
          </p:cNvPr>
          <p:cNvSpPr>
            <a:spLocks noChangeAspect="1" noChangeArrowheads="1"/>
          </p:cNvSpPr>
          <p:nvPr/>
        </p:nvSpPr>
        <p:spPr bwMode="auto">
          <a:xfrm>
            <a:off x="155575" y="-960438"/>
            <a:ext cx="1247775"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pic>
        <p:nvPicPr>
          <p:cNvPr id="14" name="Billed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4574" y="1378902"/>
            <a:ext cx="4586877" cy="4613912"/>
          </a:xfrm>
          <a:prstGeom prst="rect">
            <a:avLst/>
          </a:prstGeom>
        </p:spPr>
      </p:pic>
    </p:spTree>
    <p:extLst>
      <p:ext uri="{BB962C8B-B14F-4D97-AF65-F5344CB8AC3E}">
        <p14:creationId xmlns:p14="http://schemas.microsoft.com/office/powerpoint/2010/main" val="9907322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latin typeface="Calibri Light" panose="020F0302020204030204" pitchFamily="34" charset="0"/>
                <a:cs typeface="Calibri Light" panose="020F0302020204030204" pitchFamily="34" charset="0"/>
              </a:rPr>
              <a:t>Open Access – </a:t>
            </a:r>
            <a:r>
              <a:rPr lang="da-DK" dirty="0" err="1" smtClean="0">
                <a:latin typeface="Calibri Light" panose="020F0302020204030204" pitchFamily="34" charset="0"/>
                <a:cs typeface="Calibri Light" panose="020F0302020204030204" pitchFamily="34" charset="0"/>
              </a:rPr>
              <a:t>strategies</a:t>
            </a:r>
            <a:r>
              <a:rPr lang="da-DK" dirty="0" smtClean="0">
                <a:latin typeface="Calibri Light" panose="020F0302020204030204" pitchFamily="34" charset="0"/>
                <a:cs typeface="Calibri Light" panose="020F0302020204030204" pitchFamily="34" charset="0"/>
              </a:rPr>
              <a:t> and </a:t>
            </a:r>
            <a:r>
              <a:rPr lang="da-DK" dirty="0" err="1" smtClean="0">
                <a:latin typeface="Calibri Light" panose="020F0302020204030204" pitchFamily="34" charset="0"/>
                <a:cs typeface="Calibri Light" panose="020F0302020204030204" pitchFamily="34" charset="0"/>
              </a:rPr>
              <a:t>measuring</a:t>
            </a:r>
            <a:endParaRPr lang="da-DK" dirty="0">
              <a:latin typeface="Calibri Light" panose="020F0302020204030204" pitchFamily="34" charset="0"/>
              <a:cs typeface="Calibri Light" panose="020F0302020204030204" pitchFamily="34" charset="0"/>
            </a:endParaRPr>
          </a:p>
        </p:txBody>
      </p:sp>
      <p:sp>
        <p:nvSpPr>
          <p:cNvPr id="3" name="Pladsholder til indhold 2"/>
          <p:cNvSpPr>
            <a:spLocks noGrp="1"/>
          </p:cNvSpPr>
          <p:nvPr>
            <p:ph idx="1"/>
          </p:nvPr>
        </p:nvSpPr>
        <p:spPr>
          <a:xfrm>
            <a:off x="588963" y="1635125"/>
            <a:ext cx="10555124" cy="4675188"/>
          </a:xfrm>
        </p:spPr>
        <p:txBody>
          <a:bodyPr/>
          <a:lstStyle/>
          <a:p>
            <a:pPr marL="0" indent="0">
              <a:buNone/>
            </a:pPr>
            <a:r>
              <a:rPr lang="da-DK" sz="1400" b="1" dirty="0" smtClean="0">
                <a:latin typeface="Calibri Light" panose="020F0302020204030204" pitchFamily="34" charset="0"/>
                <a:cs typeface="Calibri Light" panose="020F0302020204030204" pitchFamily="34" charset="0"/>
              </a:rPr>
              <a:t>National Open Access </a:t>
            </a:r>
            <a:r>
              <a:rPr lang="da-DK" sz="1400" b="1" dirty="0" err="1" smtClean="0">
                <a:latin typeface="Calibri Light" panose="020F0302020204030204" pitchFamily="34" charset="0"/>
                <a:cs typeface="Calibri Light" panose="020F0302020204030204" pitchFamily="34" charset="0"/>
              </a:rPr>
              <a:t>strategy</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Ministry</a:t>
            </a:r>
            <a:r>
              <a:rPr lang="da-DK" sz="1400" dirty="0" smtClean="0">
                <a:latin typeface="Calibri Light" panose="020F0302020204030204" pitchFamily="34" charset="0"/>
                <a:cs typeface="Calibri Light" panose="020F0302020204030204" pitchFamily="34" charset="0"/>
              </a:rPr>
              <a:t> </a:t>
            </a:r>
            <a:r>
              <a:rPr lang="da-DK" sz="1400" dirty="0">
                <a:latin typeface="Calibri Light" panose="020F0302020204030204" pitchFamily="34" charset="0"/>
                <a:cs typeface="Calibri Light" panose="020F0302020204030204" pitchFamily="34" charset="0"/>
              </a:rPr>
              <a:t>of </a:t>
            </a:r>
            <a:r>
              <a:rPr lang="da-DK" sz="1400" dirty="0" err="1">
                <a:latin typeface="Calibri Light" panose="020F0302020204030204" pitchFamily="34" charset="0"/>
                <a:cs typeface="Calibri Light" panose="020F0302020204030204" pitchFamily="34" charset="0"/>
              </a:rPr>
              <a:t>Higher</a:t>
            </a:r>
            <a:r>
              <a:rPr lang="da-DK" sz="1400" dirty="0">
                <a:latin typeface="Calibri Light" panose="020F0302020204030204" pitchFamily="34" charset="0"/>
                <a:cs typeface="Calibri Light" panose="020F0302020204030204" pitchFamily="34" charset="0"/>
              </a:rPr>
              <a:t> Education and </a:t>
            </a:r>
            <a:r>
              <a:rPr lang="da-DK" sz="1400" dirty="0" smtClean="0">
                <a:latin typeface="Calibri Light" panose="020F0302020204030204" pitchFamily="34" charset="0"/>
                <a:cs typeface="Calibri Light" panose="020F0302020204030204" pitchFamily="34" charset="0"/>
              </a:rPr>
              <a:t>Science)</a:t>
            </a:r>
          </a:p>
          <a:p>
            <a:pPr marL="0" indent="0">
              <a:buNone/>
            </a:pPr>
            <a:endParaRPr lang="da-DK" sz="1400" dirty="0" smtClean="0">
              <a:latin typeface="Calibri Light" panose="020F0302020204030204" pitchFamily="34" charset="0"/>
              <a:cs typeface="Calibri Light" panose="020F0302020204030204" pitchFamily="34" charset="0"/>
            </a:endParaRPr>
          </a:p>
          <a:p>
            <a:r>
              <a:rPr lang="da-DK" sz="1400" dirty="0" smtClean="0">
                <a:latin typeface="Calibri Light" panose="020F0302020204030204" pitchFamily="34" charset="0"/>
                <a:cs typeface="Calibri Light" panose="020F0302020204030204" pitchFamily="34" charset="0"/>
              </a:rPr>
              <a:t>”…</a:t>
            </a:r>
            <a:r>
              <a:rPr lang="da-DK" sz="1400" dirty="0" err="1" smtClean="0">
                <a:latin typeface="Calibri Light" panose="020F0302020204030204" pitchFamily="34" charset="0"/>
                <a:cs typeface="Calibri Light" panose="020F0302020204030204" pitchFamily="34" charset="0"/>
              </a:rPr>
              <a:t>primarily</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focused</a:t>
            </a:r>
            <a:r>
              <a:rPr lang="da-DK" sz="1400" dirty="0" smtClean="0">
                <a:latin typeface="Calibri Light" panose="020F0302020204030204" pitchFamily="34" charset="0"/>
                <a:cs typeface="Calibri Light" panose="020F0302020204030204" pitchFamily="34" charset="0"/>
              </a:rPr>
              <a:t> on Green Open Access, </a:t>
            </a:r>
            <a:r>
              <a:rPr lang="da-DK" sz="1400" dirty="0" err="1" smtClean="0">
                <a:latin typeface="Calibri Light" panose="020F0302020204030204" pitchFamily="34" charset="0"/>
                <a:cs typeface="Calibri Light" panose="020F0302020204030204" pitchFamily="34" charset="0"/>
              </a:rPr>
              <a:t>while</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noting</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that</a:t>
            </a:r>
            <a:r>
              <a:rPr lang="da-DK" sz="1400" dirty="0" smtClean="0">
                <a:latin typeface="Calibri Light" panose="020F0302020204030204" pitchFamily="34" charset="0"/>
                <a:cs typeface="Calibri Light" panose="020F0302020204030204" pitchFamily="34" charset="0"/>
              </a:rPr>
              <a:t> Golden Open Access is </a:t>
            </a:r>
            <a:r>
              <a:rPr lang="da-DK" sz="1400" dirty="0" err="1" smtClean="0">
                <a:latin typeface="Calibri Light" panose="020F0302020204030204" pitchFamily="34" charset="0"/>
                <a:cs typeface="Calibri Light" panose="020F0302020204030204" pitchFamily="34" charset="0"/>
              </a:rPr>
              <a:t>widespread</a:t>
            </a:r>
            <a:r>
              <a:rPr lang="da-DK" sz="1400" dirty="0" smtClean="0">
                <a:latin typeface="Calibri Light" panose="020F0302020204030204" pitchFamily="34" charset="0"/>
                <a:cs typeface="Calibri Light" panose="020F0302020204030204" pitchFamily="34" charset="0"/>
              </a:rPr>
              <a:t>.”</a:t>
            </a:r>
          </a:p>
          <a:p>
            <a:r>
              <a:rPr lang="da-DK" sz="1400" dirty="0" err="1" smtClean="0">
                <a:latin typeface="Calibri Light" panose="020F0302020204030204" pitchFamily="34" charset="0"/>
                <a:cs typeface="Calibri Light" panose="020F0302020204030204" pitchFamily="34" charset="0"/>
              </a:rPr>
              <a:t>Goal</a:t>
            </a:r>
            <a:r>
              <a:rPr lang="da-DK" sz="1400" dirty="0" smtClean="0">
                <a:latin typeface="Calibri Light" panose="020F0302020204030204" pitchFamily="34" charset="0"/>
                <a:cs typeface="Calibri Light" panose="020F0302020204030204" pitchFamily="34" charset="0"/>
              </a:rPr>
              <a:t>: 100% Open Access for </a:t>
            </a:r>
            <a:r>
              <a:rPr lang="da-DK" sz="1400" dirty="0" err="1" smtClean="0">
                <a:latin typeface="Calibri Light" panose="020F0302020204030204" pitchFamily="34" charset="0"/>
                <a:cs typeface="Calibri Light" panose="020F0302020204030204" pitchFamily="34" charset="0"/>
              </a:rPr>
              <a:t>scientific</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articles</a:t>
            </a:r>
            <a:r>
              <a:rPr lang="da-DK" sz="1400" dirty="0" smtClean="0">
                <a:latin typeface="Calibri Light" panose="020F0302020204030204" pitchFamily="34" charset="0"/>
                <a:cs typeface="Calibri Light" panose="020F0302020204030204" pitchFamily="34" charset="0"/>
              </a:rPr>
              <a:t> by 2025</a:t>
            </a:r>
            <a:endParaRPr lang="da-DK" sz="1400" dirty="0">
              <a:latin typeface="Calibri Light" panose="020F0302020204030204" pitchFamily="34" charset="0"/>
              <a:cs typeface="Calibri Light" panose="020F0302020204030204" pitchFamily="34" charset="0"/>
            </a:endParaRPr>
          </a:p>
          <a:p>
            <a:r>
              <a:rPr lang="da-DK" sz="1400" dirty="0" err="1" smtClean="0">
                <a:latin typeface="Calibri Light" panose="020F0302020204030204" pitchFamily="34" charset="0"/>
                <a:cs typeface="Calibri Light" panose="020F0302020204030204" pitchFamily="34" charset="0"/>
              </a:rPr>
              <a:t>Measured</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yearly</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through</a:t>
            </a:r>
            <a:r>
              <a:rPr lang="da-DK" sz="1400" dirty="0" smtClean="0">
                <a:latin typeface="Calibri Light" panose="020F0302020204030204" pitchFamily="34" charset="0"/>
                <a:cs typeface="Calibri Light" panose="020F0302020204030204" pitchFamily="34" charset="0"/>
              </a:rPr>
              <a:t> the Open Access </a:t>
            </a:r>
            <a:r>
              <a:rPr lang="da-DK" sz="1400" dirty="0" err="1" smtClean="0">
                <a:latin typeface="Calibri Light" panose="020F0302020204030204" pitchFamily="34" charset="0"/>
                <a:cs typeface="Calibri Light" panose="020F0302020204030204" pitchFamily="34" charset="0"/>
              </a:rPr>
              <a:t>Indicator</a:t>
            </a:r>
            <a:r>
              <a:rPr lang="da-DK" sz="1400" dirty="0">
                <a:latin typeface="Calibri Light" panose="020F0302020204030204" pitchFamily="34" charset="0"/>
                <a:cs typeface="Calibri Light" panose="020F0302020204030204" pitchFamily="34" charset="0"/>
              </a:rPr>
              <a:t>  </a:t>
            </a:r>
            <a:r>
              <a:rPr lang="da-DK" sz="1100" dirty="0">
                <a:latin typeface="Calibri Light" panose="020F0302020204030204" pitchFamily="34" charset="0"/>
                <a:cs typeface="Calibri Light" panose="020F0302020204030204" pitchFamily="34" charset="0"/>
              </a:rPr>
              <a:t>(</a:t>
            </a:r>
            <a:r>
              <a:rPr lang="da-DK" sz="1100" dirty="0">
                <a:latin typeface="Calibri Light" panose="020F0302020204030204" pitchFamily="34" charset="0"/>
                <a:cs typeface="Calibri Light" panose="020F0302020204030204" pitchFamily="34" charset="0"/>
                <a:hlinkClick r:id="rId2"/>
              </a:rPr>
              <a:t>https://www.oaindikator.dk/en</a:t>
            </a:r>
            <a:r>
              <a:rPr lang="da-DK" sz="1100" dirty="0" smtClean="0">
                <a:latin typeface="Calibri Light" panose="020F0302020204030204" pitchFamily="34" charset="0"/>
                <a:cs typeface="Calibri Light" panose="020F0302020204030204" pitchFamily="34" charset="0"/>
                <a:hlinkClick r:id="rId2"/>
              </a:rPr>
              <a:t>/</a:t>
            </a:r>
            <a:r>
              <a:rPr lang="da-DK" sz="1100" dirty="0" smtClean="0">
                <a:latin typeface="Calibri Light" panose="020F0302020204030204" pitchFamily="34" charset="0"/>
                <a:cs typeface="Calibri Light" panose="020F0302020204030204" pitchFamily="34" charset="0"/>
              </a:rPr>
              <a:t>) </a:t>
            </a:r>
          </a:p>
          <a:p>
            <a:pPr marL="0" indent="0">
              <a:buNone/>
            </a:pPr>
            <a:endParaRPr lang="da-DK" sz="1400" dirty="0">
              <a:latin typeface="Calibri Light" panose="020F0302020204030204" pitchFamily="34" charset="0"/>
              <a:cs typeface="Calibri Light" panose="020F0302020204030204" pitchFamily="34" charset="0"/>
            </a:endParaRPr>
          </a:p>
          <a:p>
            <a:pPr marL="0" indent="0">
              <a:buNone/>
            </a:pPr>
            <a:r>
              <a:rPr lang="da-DK" sz="1400" b="1" dirty="0" err="1" smtClean="0">
                <a:latin typeface="Calibri Light" panose="020F0302020204030204" pitchFamily="34" charset="0"/>
                <a:cs typeface="Calibri Light" panose="020F0302020204030204" pitchFamily="34" charset="0"/>
              </a:rPr>
              <a:t>University</a:t>
            </a:r>
            <a:r>
              <a:rPr lang="da-DK" sz="1400" b="1" dirty="0" smtClean="0">
                <a:latin typeface="Calibri Light" panose="020F0302020204030204" pitchFamily="34" charset="0"/>
                <a:cs typeface="Calibri Light" panose="020F0302020204030204" pitchFamily="34" charset="0"/>
              </a:rPr>
              <a:t> of Copenhagen:</a:t>
            </a:r>
          </a:p>
          <a:p>
            <a:pPr marL="0" indent="0">
              <a:buNone/>
            </a:pPr>
            <a:endParaRPr lang="da-DK" sz="1400" b="1" dirty="0" smtClean="0">
              <a:latin typeface="Calibri Light" panose="020F0302020204030204" pitchFamily="34" charset="0"/>
              <a:cs typeface="Calibri Light" panose="020F0302020204030204" pitchFamily="34" charset="0"/>
            </a:endParaRPr>
          </a:p>
          <a:p>
            <a:r>
              <a:rPr lang="da-DK" sz="1400" dirty="0" smtClean="0">
                <a:latin typeface="Calibri Light" panose="020F0302020204030204" pitchFamily="34" charset="0"/>
                <a:cs typeface="Calibri Light" panose="020F0302020204030204" pitchFamily="34" charset="0"/>
              </a:rPr>
              <a:t>”…the </a:t>
            </a:r>
            <a:r>
              <a:rPr lang="da-DK" sz="1400" dirty="0" err="1" smtClean="0">
                <a:latin typeface="Calibri Light" panose="020F0302020204030204" pitchFamily="34" charset="0"/>
                <a:cs typeface="Calibri Light" panose="020F0302020204030204" pitchFamily="34" charset="0"/>
              </a:rPr>
              <a:t>University</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will</a:t>
            </a:r>
            <a:r>
              <a:rPr lang="da-DK" sz="1400" dirty="0" smtClean="0">
                <a:latin typeface="Calibri Light" panose="020F0302020204030204" pitchFamily="34" charset="0"/>
                <a:cs typeface="Calibri Light" panose="020F0302020204030204" pitchFamily="34" charset="0"/>
              </a:rPr>
              <a:t> as </a:t>
            </a:r>
            <a:r>
              <a:rPr lang="da-DK" sz="1400" dirty="0" err="1" smtClean="0">
                <a:latin typeface="Calibri Light" panose="020F0302020204030204" pitchFamily="34" charset="0"/>
                <a:cs typeface="Calibri Light" panose="020F0302020204030204" pitchFamily="34" charset="0"/>
              </a:rPr>
              <a:t>widely</a:t>
            </a:r>
            <a:r>
              <a:rPr lang="da-DK" sz="1400" dirty="0" smtClean="0">
                <a:latin typeface="Calibri Light" panose="020F0302020204030204" pitchFamily="34" charset="0"/>
                <a:cs typeface="Calibri Light" panose="020F0302020204030204" pitchFamily="34" charset="0"/>
              </a:rPr>
              <a:t> as </a:t>
            </a:r>
            <a:r>
              <a:rPr lang="da-DK" sz="1400" dirty="0" err="1" smtClean="0">
                <a:latin typeface="Calibri Light" panose="020F0302020204030204" pitchFamily="34" charset="0"/>
                <a:cs typeface="Calibri Light" panose="020F0302020204030204" pitchFamily="34" charset="0"/>
              </a:rPr>
              <a:t>possible</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implement</a:t>
            </a:r>
            <a:r>
              <a:rPr lang="da-DK" sz="1400" dirty="0" smtClean="0">
                <a:latin typeface="Calibri Light" panose="020F0302020204030204" pitchFamily="34" charset="0"/>
                <a:cs typeface="Calibri Light" panose="020F0302020204030204" pitchFamily="34" charset="0"/>
              </a:rPr>
              <a:t> green Open Access.”</a:t>
            </a:r>
          </a:p>
          <a:p>
            <a:r>
              <a:rPr lang="da-DK" sz="1400" dirty="0" smtClean="0">
                <a:latin typeface="Calibri Light" panose="020F0302020204030204" pitchFamily="34" charset="0"/>
                <a:cs typeface="Calibri Light" panose="020F0302020204030204" pitchFamily="34" charset="0"/>
              </a:rPr>
              <a:t>Publications to </a:t>
            </a:r>
            <a:r>
              <a:rPr lang="da-DK" sz="1400" dirty="0" err="1" smtClean="0">
                <a:latin typeface="Calibri Light" panose="020F0302020204030204" pitchFamily="34" charset="0"/>
                <a:cs typeface="Calibri Light" panose="020F0302020204030204" pitchFamily="34" charset="0"/>
              </a:rPr>
              <a:t>be</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uploaded</a:t>
            </a:r>
            <a:r>
              <a:rPr lang="da-DK" sz="1400" dirty="0" smtClean="0">
                <a:latin typeface="Calibri Light" panose="020F0302020204030204" pitchFamily="34" charset="0"/>
                <a:cs typeface="Calibri Light" panose="020F0302020204030204" pitchFamily="34" charset="0"/>
              </a:rPr>
              <a:t> to CURIS, the </a:t>
            </a:r>
            <a:r>
              <a:rPr lang="da-DK" sz="1400" dirty="0" err="1" smtClean="0">
                <a:latin typeface="Calibri Light" panose="020F0302020204030204" pitchFamily="34" charset="0"/>
                <a:cs typeface="Calibri Light" panose="020F0302020204030204" pitchFamily="34" charset="0"/>
              </a:rPr>
              <a:t>University’s</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institutional</a:t>
            </a:r>
            <a:r>
              <a:rPr lang="da-DK" sz="1400" dirty="0" smtClean="0">
                <a:latin typeface="Calibri Light" panose="020F0302020204030204" pitchFamily="34" charset="0"/>
                <a:cs typeface="Calibri Light" panose="020F0302020204030204" pitchFamily="34" charset="0"/>
              </a:rPr>
              <a:t> </a:t>
            </a:r>
            <a:r>
              <a:rPr lang="da-DK" sz="1400" dirty="0" err="1" smtClean="0">
                <a:latin typeface="Calibri Light" panose="020F0302020204030204" pitchFamily="34" charset="0"/>
                <a:cs typeface="Calibri Light" panose="020F0302020204030204" pitchFamily="34" charset="0"/>
              </a:rPr>
              <a:t>repository</a:t>
            </a:r>
            <a:endParaRPr lang="da-DK" sz="1400" dirty="0">
              <a:latin typeface="Calibri Light" panose="020F0302020204030204" pitchFamily="34" charset="0"/>
              <a:cs typeface="Calibri Light" panose="020F0302020204030204" pitchFamily="34" charset="0"/>
            </a:endParaRPr>
          </a:p>
        </p:txBody>
      </p:sp>
      <p:sp>
        <p:nvSpPr>
          <p:cNvPr id="4" name="Pladsholder til dato 3"/>
          <p:cNvSpPr>
            <a:spLocks noGrp="1"/>
          </p:cNvSpPr>
          <p:nvPr>
            <p:ph type="dt" sz="half" idx="10"/>
          </p:nvPr>
        </p:nvSpPr>
        <p:spPr/>
        <p:txBody>
          <a:bodyPr/>
          <a:lstStyle/>
          <a:p>
            <a:fld id="{48BA57D3-3A06-42DE-8329-4A599228B9A1}" type="datetime1">
              <a:rPr lang="en-GB" smtClean="0"/>
              <a:t>24/10/2022</a:t>
            </a:fld>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26</a:t>
            </a:fld>
            <a:endParaRPr lang="en-GB" dirty="0"/>
          </a:p>
        </p:txBody>
      </p:sp>
    </p:spTree>
    <p:extLst>
      <p:ext uri="{BB962C8B-B14F-4D97-AF65-F5344CB8AC3E}">
        <p14:creationId xmlns:p14="http://schemas.microsoft.com/office/powerpoint/2010/main" val="3174252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OA </a:t>
            </a:r>
            <a:r>
              <a:rPr lang="da-DK" dirty="0" err="1" smtClean="0"/>
              <a:t>Indicator</a:t>
            </a:r>
            <a:endParaRPr lang="da-DK" dirty="0"/>
          </a:p>
        </p:txBody>
      </p:sp>
      <p:pic>
        <p:nvPicPr>
          <p:cNvPr id="4" name="Pladsholder til ind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12" y="1598818"/>
            <a:ext cx="10445750" cy="5222875"/>
          </a:xfrm>
        </p:spPr>
      </p:pic>
      <p:sp>
        <p:nvSpPr>
          <p:cNvPr id="6" name="Tekstfelt 5"/>
          <p:cNvSpPr txBox="1"/>
          <p:nvPr/>
        </p:nvSpPr>
        <p:spPr>
          <a:xfrm>
            <a:off x="4705815" y="4025590"/>
            <a:ext cx="2787805" cy="369332"/>
          </a:xfrm>
          <a:prstGeom prst="rect">
            <a:avLst/>
          </a:prstGeom>
          <a:noFill/>
        </p:spPr>
        <p:txBody>
          <a:bodyPr wrap="square" rtlCol="0">
            <a:spAutoFit/>
          </a:bodyPr>
          <a:lstStyle/>
          <a:p>
            <a:r>
              <a:rPr lang="da-DK" dirty="0" smtClean="0"/>
              <a:t>REALIZED OA</a:t>
            </a:r>
            <a:endParaRPr lang="da-DK" dirty="0"/>
          </a:p>
        </p:txBody>
      </p:sp>
      <p:sp>
        <p:nvSpPr>
          <p:cNvPr id="7" name="Tekstfelt 6"/>
          <p:cNvSpPr txBox="1"/>
          <p:nvPr/>
        </p:nvSpPr>
        <p:spPr>
          <a:xfrm>
            <a:off x="1873405" y="3122341"/>
            <a:ext cx="1393902" cy="369332"/>
          </a:xfrm>
          <a:prstGeom prst="rect">
            <a:avLst/>
          </a:prstGeom>
          <a:noFill/>
        </p:spPr>
        <p:txBody>
          <a:bodyPr wrap="square" rtlCol="0">
            <a:spAutoFit/>
          </a:bodyPr>
          <a:lstStyle/>
          <a:p>
            <a:r>
              <a:rPr lang="da-DK" dirty="0" smtClean="0"/>
              <a:t>UNTAPPED</a:t>
            </a:r>
            <a:endParaRPr lang="da-DK" dirty="0"/>
          </a:p>
        </p:txBody>
      </p:sp>
      <p:sp>
        <p:nvSpPr>
          <p:cNvPr id="8" name="Tekstfelt 7"/>
          <p:cNvSpPr txBox="1"/>
          <p:nvPr/>
        </p:nvSpPr>
        <p:spPr>
          <a:xfrm>
            <a:off x="1929161" y="1918010"/>
            <a:ext cx="1639229" cy="369332"/>
          </a:xfrm>
          <a:prstGeom prst="rect">
            <a:avLst/>
          </a:prstGeom>
          <a:noFill/>
        </p:spPr>
        <p:txBody>
          <a:bodyPr wrap="square" rtlCol="0">
            <a:spAutoFit/>
          </a:bodyPr>
          <a:lstStyle/>
          <a:p>
            <a:r>
              <a:rPr lang="da-DK" dirty="0" smtClean="0"/>
              <a:t>BLOCKED</a:t>
            </a:r>
            <a:endParaRPr lang="da-DK" dirty="0"/>
          </a:p>
        </p:txBody>
      </p:sp>
      <p:sp>
        <p:nvSpPr>
          <p:cNvPr id="9" name="Tekstfelt 8"/>
          <p:cNvSpPr txBox="1"/>
          <p:nvPr/>
        </p:nvSpPr>
        <p:spPr>
          <a:xfrm>
            <a:off x="10192215" y="4761571"/>
            <a:ext cx="1717287" cy="600164"/>
          </a:xfrm>
          <a:prstGeom prst="rect">
            <a:avLst/>
          </a:prstGeom>
          <a:noFill/>
        </p:spPr>
        <p:txBody>
          <a:bodyPr wrap="square" rtlCol="0">
            <a:spAutoFit/>
          </a:bodyPr>
          <a:lstStyle/>
          <a:p>
            <a:r>
              <a:rPr lang="da-DK" sz="1100" dirty="0" smtClean="0"/>
              <a:t>Source: OA </a:t>
            </a:r>
            <a:r>
              <a:rPr lang="da-DK" sz="1100" dirty="0" err="1" smtClean="0"/>
              <a:t>Indicator</a:t>
            </a:r>
            <a:r>
              <a:rPr lang="da-DK" sz="1100" dirty="0"/>
              <a:t> https://oaindikator.dk/da/overview/</a:t>
            </a:r>
          </a:p>
        </p:txBody>
      </p:sp>
    </p:spTree>
    <p:extLst>
      <p:ext uri="{BB962C8B-B14F-4D97-AF65-F5344CB8AC3E}">
        <p14:creationId xmlns:p14="http://schemas.microsoft.com/office/powerpoint/2010/main" val="4159086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33568" y="542655"/>
            <a:ext cx="11012488" cy="865186"/>
          </a:xfrm>
        </p:spPr>
        <p:txBody>
          <a:bodyPr/>
          <a:lstStyle/>
          <a:p>
            <a:r>
              <a:rPr lang="da-DK" dirty="0" smtClean="0"/>
              <a:t>How </a:t>
            </a:r>
            <a:r>
              <a:rPr lang="da-DK" dirty="0" err="1" smtClean="0"/>
              <a:t>are</a:t>
            </a:r>
            <a:r>
              <a:rPr lang="da-DK" dirty="0" smtClean="0"/>
              <a:t> the Danish </a:t>
            </a:r>
            <a:r>
              <a:rPr lang="da-DK" dirty="0" err="1" smtClean="0"/>
              <a:t>universities</a:t>
            </a:r>
            <a:r>
              <a:rPr lang="da-DK" dirty="0" smtClean="0"/>
              <a:t> </a:t>
            </a:r>
            <a:r>
              <a:rPr lang="da-DK" dirty="0" err="1" smtClean="0"/>
              <a:t>doing</a:t>
            </a:r>
            <a:r>
              <a:rPr lang="da-DK" dirty="0" smtClean="0"/>
              <a:t>?</a:t>
            </a:r>
            <a:endParaRPr lang="da-DK" dirty="0"/>
          </a:p>
        </p:txBody>
      </p:sp>
      <p:sp>
        <p:nvSpPr>
          <p:cNvPr id="4" name="AutoShape 2" descr="blob:null/3e166f4e-5386-49d0-a431-e4569e6bf95d"/>
          <p:cNvSpPr>
            <a:spLocks noChangeAspect="1" noChangeArrowheads="1"/>
          </p:cNvSpPr>
          <p:nvPr/>
        </p:nvSpPr>
        <p:spPr bwMode="auto">
          <a:xfrm>
            <a:off x="155575" y="-2362200"/>
            <a:ext cx="9848850" cy="4924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pic>
        <p:nvPicPr>
          <p:cNvPr id="5" name="Billed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4" y="1899424"/>
            <a:ext cx="9917151" cy="4958576"/>
          </a:xfrm>
          <a:prstGeom prst="rect">
            <a:avLst/>
          </a:prstGeom>
        </p:spPr>
      </p:pic>
      <p:pic>
        <p:nvPicPr>
          <p:cNvPr id="10" name="Billed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6974" y="2261220"/>
            <a:ext cx="2431378" cy="4102951"/>
          </a:xfrm>
          <a:prstGeom prst="rect">
            <a:avLst/>
          </a:prstGeom>
        </p:spPr>
      </p:pic>
    </p:spTree>
    <p:extLst>
      <p:ext uri="{BB962C8B-B14F-4D97-AF65-F5344CB8AC3E}">
        <p14:creationId xmlns:p14="http://schemas.microsoft.com/office/powerpoint/2010/main" val="3884765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OA is </a:t>
            </a:r>
            <a:r>
              <a:rPr lang="da-DK" dirty="0" err="1" smtClean="0"/>
              <a:t>now</a:t>
            </a:r>
            <a:r>
              <a:rPr lang="da-DK" dirty="0" smtClean="0"/>
              <a:t> </a:t>
            </a:r>
            <a:r>
              <a:rPr lang="da-DK" dirty="0" err="1" smtClean="0"/>
              <a:t>required</a:t>
            </a:r>
            <a:r>
              <a:rPr lang="da-DK" dirty="0" smtClean="0"/>
              <a:t> from DK public grant holders</a:t>
            </a:r>
            <a:endParaRPr lang="da-DK" dirty="0"/>
          </a:p>
        </p:txBody>
      </p:sp>
      <p:pic>
        <p:nvPicPr>
          <p:cNvPr id="4" name="Pladsholder til indhold 3"/>
          <p:cNvPicPr>
            <a:picLocks noGrp="1" noChangeAspect="1"/>
          </p:cNvPicPr>
          <p:nvPr>
            <p:ph idx="1"/>
          </p:nvPr>
        </p:nvPicPr>
        <p:blipFill>
          <a:blip r:embed="rId2"/>
          <a:stretch>
            <a:fillRect/>
          </a:stretch>
        </p:blipFill>
        <p:spPr>
          <a:xfrm>
            <a:off x="1229712" y="1568218"/>
            <a:ext cx="9374148" cy="4675188"/>
          </a:xfrm>
          <a:prstGeom prst="rect">
            <a:avLst/>
          </a:prstGeom>
          <a:ln>
            <a:solidFill>
              <a:schemeClr val="bg1"/>
            </a:solidFill>
          </a:ln>
        </p:spPr>
      </p:pic>
      <p:sp>
        <p:nvSpPr>
          <p:cNvPr id="6" name="Rektangel 5"/>
          <p:cNvSpPr/>
          <p:nvPr/>
        </p:nvSpPr>
        <p:spPr>
          <a:xfrm>
            <a:off x="131129" y="6638910"/>
            <a:ext cx="8814006" cy="307777"/>
          </a:xfrm>
          <a:prstGeom prst="rect">
            <a:avLst/>
          </a:prstGeom>
        </p:spPr>
        <p:txBody>
          <a:bodyPr wrap="square">
            <a:spAutoFit/>
          </a:bodyPr>
          <a:lstStyle/>
          <a:p>
            <a:r>
              <a:rPr lang="en-GB" sz="700" dirty="0"/>
              <a:t>Independent Research Fund </a:t>
            </a:r>
            <a:r>
              <a:rPr lang="en-GB" sz="700" dirty="0" smtClean="0"/>
              <a:t>Denmark: </a:t>
            </a:r>
            <a:r>
              <a:rPr lang="en-GB" sz="700" dirty="0" smtClean="0">
                <a:hlinkClick r:id="rId3"/>
              </a:rPr>
              <a:t>https://dff.dk/en/about-us/goals-and-policies/open-access-policy</a:t>
            </a:r>
            <a:endParaRPr lang="en-GB" sz="700" dirty="0" smtClean="0"/>
          </a:p>
          <a:p>
            <a:endParaRPr lang="en-GB" sz="700" dirty="0"/>
          </a:p>
        </p:txBody>
      </p:sp>
    </p:spTree>
    <p:extLst>
      <p:ext uri="{BB962C8B-B14F-4D97-AF65-F5344CB8AC3E}">
        <p14:creationId xmlns:p14="http://schemas.microsoft.com/office/powerpoint/2010/main" val="1342236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764664" y="647702"/>
            <a:ext cx="8842965" cy="1611085"/>
          </a:xfrm>
        </p:spPr>
        <p:txBody>
          <a:bodyPr>
            <a:normAutofit/>
          </a:bodyPr>
          <a:lstStyle/>
          <a:p>
            <a:pPr algn="l"/>
            <a:r>
              <a:rPr lang="da-DK" dirty="0" smtClean="0">
                <a:effectLst>
                  <a:glow rad="38100">
                    <a:schemeClr val="bg1">
                      <a:lumMod val="65000"/>
                      <a:lumOff val="35000"/>
                      <a:alpha val="50000"/>
                    </a:schemeClr>
                  </a:glow>
                </a:effectLst>
              </a:rPr>
              <a:t>1.0 </a:t>
            </a:r>
            <a:r>
              <a:rPr lang="da-DK" dirty="0" err="1" smtClean="0">
                <a:effectLst>
                  <a:glow rad="38100">
                    <a:schemeClr val="bg1">
                      <a:lumMod val="65000"/>
                      <a:lumOff val="35000"/>
                      <a:alpha val="50000"/>
                    </a:schemeClr>
                  </a:glow>
                </a:effectLst>
              </a:rPr>
              <a:t>Traditional</a:t>
            </a:r>
            <a:r>
              <a:rPr lang="da-DK" dirty="0" smtClean="0">
                <a:effectLst>
                  <a:glow rad="38100">
                    <a:schemeClr val="bg1">
                      <a:lumMod val="65000"/>
                      <a:lumOff val="35000"/>
                      <a:alpha val="50000"/>
                    </a:schemeClr>
                  </a:glow>
                </a:effectLst>
              </a:rPr>
              <a:t> Academic Publishing</a:t>
            </a:r>
            <a:endParaRPr lang="da-DK" dirty="0">
              <a:effectLst>
                <a:glow rad="38100">
                  <a:schemeClr val="bg1">
                    <a:lumMod val="65000"/>
                    <a:lumOff val="35000"/>
                    <a:alpha val="50000"/>
                  </a:schemeClr>
                </a:glow>
              </a:effectLst>
            </a:endParaRPr>
          </a:p>
        </p:txBody>
      </p:sp>
      <p:graphicFrame>
        <p:nvGraphicFramePr>
          <p:cNvPr id="6" name="Diagram 5"/>
          <p:cNvGraphicFramePr/>
          <p:nvPr>
            <p:extLst>
              <p:ext uri="{D42A27DB-BD31-4B8C-83A1-F6EECF244321}">
                <p14:modId xmlns:p14="http://schemas.microsoft.com/office/powerpoint/2010/main" val="1473230755"/>
              </p:ext>
            </p:extLst>
          </p:nvPr>
        </p:nvGraphicFramePr>
        <p:xfrm>
          <a:off x="1751012" y="2312126"/>
          <a:ext cx="8842965" cy="4245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39480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Horizon 2020 and Horizon Europe</a:t>
            </a:r>
            <a:endParaRPr lang="da-DK" dirty="0"/>
          </a:p>
        </p:txBody>
      </p:sp>
      <p:grpSp>
        <p:nvGrpSpPr>
          <p:cNvPr id="4" name="Gruppe 3"/>
          <p:cNvGrpSpPr/>
          <p:nvPr/>
        </p:nvGrpSpPr>
        <p:grpSpPr>
          <a:xfrm>
            <a:off x="2937430" y="1711551"/>
            <a:ext cx="5120268" cy="4593423"/>
            <a:chOff x="588963" y="2204205"/>
            <a:chExt cx="5120268" cy="4593423"/>
          </a:xfrm>
        </p:grpSpPr>
        <p:pic>
          <p:nvPicPr>
            <p:cNvPr id="5" name="Billede 4"/>
            <p:cNvPicPr>
              <a:picLocks noChangeAspect="1"/>
            </p:cNvPicPr>
            <p:nvPr/>
          </p:nvPicPr>
          <p:blipFill>
            <a:blip r:embed="rId2"/>
            <a:stretch>
              <a:fillRect/>
            </a:stretch>
          </p:blipFill>
          <p:spPr>
            <a:xfrm>
              <a:off x="588963" y="2204205"/>
              <a:ext cx="5120268" cy="2090913"/>
            </a:xfrm>
            <a:prstGeom prst="rect">
              <a:avLst/>
            </a:prstGeom>
          </p:spPr>
        </p:pic>
        <p:pic>
          <p:nvPicPr>
            <p:cNvPr id="6" name="Billede 5"/>
            <p:cNvPicPr>
              <a:picLocks noChangeAspect="1"/>
            </p:cNvPicPr>
            <p:nvPr/>
          </p:nvPicPr>
          <p:blipFill>
            <a:blip r:embed="rId3"/>
            <a:stretch>
              <a:fillRect/>
            </a:stretch>
          </p:blipFill>
          <p:spPr>
            <a:xfrm>
              <a:off x="588963" y="4295118"/>
              <a:ext cx="5087339" cy="2502510"/>
            </a:xfrm>
            <a:prstGeom prst="rect">
              <a:avLst/>
            </a:prstGeom>
          </p:spPr>
        </p:pic>
      </p:grpSp>
      <p:sp>
        <p:nvSpPr>
          <p:cNvPr id="10" name="Rektangel 9"/>
          <p:cNvSpPr/>
          <p:nvPr/>
        </p:nvSpPr>
        <p:spPr>
          <a:xfrm>
            <a:off x="131129" y="6638910"/>
            <a:ext cx="8814006" cy="307777"/>
          </a:xfrm>
          <a:prstGeom prst="rect">
            <a:avLst/>
          </a:prstGeom>
        </p:spPr>
        <p:txBody>
          <a:bodyPr wrap="square">
            <a:spAutoFit/>
          </a:bodyPr>
          <a:lstStyle/>
          <a:p>
            <a:r>
              <a:rPr lang="en-GB" sz="700" dirty="0"/>
              <a:t>Horizon Europe: General Model Grant </a:t>
            </a:r>
            <a:r>
              <a:rPr lang="en-GB" sz="700" dirty="0" smtClean="0"/>
              <a:t>Agreement (pages 110-111) </a:t>
            </a:r>
            <a:r>
              <a:rPr lang="en-GB" sz="700" dirty="0"/>
              <a:t>is available here: </a:t>
            </a:r>
            <a:r>
              <a:rPr lang="en-GB" sz="700" dirty="0">
                <a:hlinkClick r:id="rId4"/>
              </a:rPr>
              <a:t>https://</a:t>
            </a:r>
            <a:r>
              <a:rPr lang="en-GB" sz="700" dirty="0" smtClean="0">
                <a:hlinkClick r:id="rId4"/>
              </a:rPr>
              <a:t>ec.europa.eu/info/funding-tenders/opportunities/docs/2021-2027/common/agr-contr/general-mga_horizon-euratom_en.pdf</a:t>
            </a:r>
            <a:endParaRPr lang="en-GB" sz="700" dirty="0" smtClean="0"/>
          </a:p>
          <a:p>
            <a:endParaRPr lang="en-GB" sz="700" dirty="0"/>
          </a:p>
        </p:txBody>
      </p:sp>
    </p:spTree>
    <p:extLst>
      <p:ext uri="{BB962C8B-B14F-4D97-AF65-F5344CB8AC3E}">
        <p14:creationId xmlns:p14="http://schemas.microsoft.com/office/powerpoint/2010/main" val="11851828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2.4 </a:t>
            </a:r>
            <a:r>
              <a:rPr lang="da-DK" dirty="0" err="1" smtClean="0"/>
              <a:t>Article</a:t>
            </a:r>
            <a:r>
              <a:rPr lang="da-DK" dirty="0" smtClean="0"/>
              <a:t> Processing Charges and the Libraries Agreements</a:t>
            </a:r>
            <a:endParaRPr lang="da-DK" dirty="0"/>
          </a:p>
        </p:txBody>
      </p:sp>
      <p:pic>
        <p:nvPicPr>
          <p:cNvPr id="6" name="Billed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461" y="2201437"/>
            <a:ext cx="4355492" cy="4656563"/>
          </a:xfrm>
          <a:prstGeom prst="rect">
            <a:avLst/>
          </a:prstGeom>
        </p:spPr>
      </p:pic>
    </p:spTree>
    <p:extLst>
      <p:ext uri="{BB962C8B-B14F-4D97-AF65-F5344CB8AC3E}">
        <p14:creationId xmlns:p14="http://schemas.microsoft.com/office/powerpoint/2010/main" val="11564702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APCs</a:t>
            </a:r>
            <a:r>
              <a:rPr lang="da-DK" dirty="0" smtClean="0"/>
              <a:t> </a:t>
            </a:r>
            <a:r>
              <a:rPr lang="da-DK" dirty="0" err="1" smtClean="0"/>
              <a:t>are</a:t>
            </a:r>
            <a:r>
              <a:rPr lang="da-DK" dirty="0" smtClean="0"/>
              <a:t> </a:t>
            </a:r>
            <a:r>
              <a:rPr lang="da-DK" dirty="0" err="1" smtClean="0"/>
              <a:t>really</a:t>
            </a:r>
            <a:r>
              <a:rPr lang="da-DK" dirty="0" smtClean="0"/>
              <a:t> </a:t>
            </a:r>
            <a:r>
              <a:rPr lang="da-DK" dirty="0" err="1" smtClean="0"/>
              <a:t>expensive</a:t>
            </a:r>
            <a:endParaRPr lang="da-DK" dirty="0"/>
          </a:p>
        </p:txBody>
      </p:sp>
      <p:sp>
        <p:nvSpPr>
          <p:cNvPr id="3" name="Pladsholder til indhold 2"/>
          <p:cNvSpPr>
            <a:spLocks noGrp="1"/>
          </p:cNvSpPr>
          <p:nvPr>
            <p:ph idx="1"/>
          </p:nvPr>
        </p:nvSpPr>
        <p:spPr/>
        <p:txBody>
          <a:bodyPr/>
          <a:lstStyle/>
          <a:p>
            <a:r>
              <a:rPr lang="da-DK" dirty="0" err="1" smtClean="0"/>
              <a:t>Usually</a:t>
            </a:r>
            <a:r>
              <a:rPr lang="da-DK" dirty="0" smtClean="0"/>
              <a:t> </a:t>
            </a:r>
            <a:r>
              <a:rPr lang="da-DK" dirty="0" err="1" smtClean="0"/>
              <a:t>cost</a:t>
            </a:r>
            <a:r>
              <a:rPr lang="da-DK" dirty="0" smtClean="0"/>
              <a:t> </a:t>
            </a:r>
            <a:r>
              <a:rPr lang="da-DK" dirty="0" err="1" smtClean="0"/>
              <a:t>several</a:t>
            </a:r>
            <a:r>
              <a:rPr lang="da-DK" dirty="0" smtClean="0"/>
              <a:t> thousand Euros</a:t>
            </a:r>
          </a:p>
          <a:p>
            <a:r>
              <a:rPr lang="da-DK" dirty="0" smtClean="0"/>
              <a:t>The most </a:t>
            </a:r>
            <a:r>
              <a:rPr lang="da-DK" dirty="0" err="1" smtClean="0"/>
              <a:t>expensive</a:t>
            </a:r>
            <a:r>
              <a:rPr lang="da-DK" dirty="0" smtClean="0"/>
              <a:t> I have </a:t>
            </a:r>
            <a:r>
              <a:rPr lang="da-DK" dirty="0" err="1" smtClean="0"/>
              <a:t>seen</a:t>
            </a:r>
            <a:r>
              <a:rPr lang="da-DK" dirty="0" smtClean="0"/>
              <a:t> </a:t>
            </a:r>
            <a:r>
              <a:rPr lang="da-DK" dirty="0" err="1" smtClean="0"/>
              <a:t>was</a:t>
            </a:r>
            <a:r>
              <a:rPr lang="da-DK" dirty="0" smtClean="0"/>
              <a:t> 9500</a:t>
            </a:r>
          </a:p>
          <a:p>
            <a:r>
              <a:rPr lang="da-DK" dirty="0" smtClean="0"/>
              <a:t>Are </a:t>
            </a:r>
            <a:r>
              <a:rPr lang="da-DK" dirty="0" err="1" smtClean="0"/>
              <a:t>we</a:t>
            </a:r>
            <a:r>
              <a:rPr lang="da-DK" dirty="0" smtClean="0"/>
              <a:t> just </a:t>
            </a:r>
            <a:r>
              <a:rPr lang="da-DK" dirty="0" err="1" smtClean="0"/>
              <a:t>stuck</a:t>
            </a:r>
            <a:r>
              <a:rPr lang="da-DK" dirty="0" smtClean="0"/>
              <a:t> with </a:t>
            </a:r>
            <a:r>
              <a:rPr lang="da-DK" dirty="0" err="1" smtClean="0"/>
              <a:t>these</a:t>
            </a:r>
            <a:r>
              <a:rPr lang="da-DK" dirty="0" smtClean="0"/>
              <a:t> </a:t>
            </a:r>
            <a:r>
              <a:rPr lang="da-DK" dirty="0" err="1" smtClean="0"/>
              <a:t>costs</a:t>
            </a:r>
            <a:r>
              <a:rPr lang="da-DK" dirty="0" smtClean="0"/>
              <a:t> if </a:t>
            </a:r>
            <a:r>
              <a:rPr lang="da-DK" dirty="0" err="1" smtClean="0"/>
              <a:t>we</a:t>
            </a:r>
            <a:r>
              <a:rPr lang="da-DK" dirty="0" smtClean="0"/>
              <a:t> </a:t>
            </a:r>
            <a:r>
              <a:rPr lang="da-DK" dirty="0" err="1" smtClean="0"/>
              <a:t>get</a:t>
            </a:r>
            <a:r>
              <a:rPr lang="da-DK" dirty="0" smtClean="0"/>
              <a:t> </a:t>
            </a:r>
            <a:r>
              <a:rPr lang="da-DK" dirty="0" err="1" smtClean="0"/>
              <a:t>funding</a:t>
            </a:r>
            <a:r>
              <a:rPr lang="da-DK" dirty="0" smtClean="0"/>
              <a:t>!?</a:t>
            </a:r>
            <a:endParaRPr lang="da-DK" b="1" dirty="0"/>
          </a:p>
        </p:txBody>
      </p:sp>
    </p:spTree>
    <p:extLst>
      <p:ext uri="{BB962C8B-B14F-4D97-AF65-F5344CB8AC3E}">
        <p14:creationId xmlns:p14="http://schemas.microsoft.com/office/powerpoint/2010/main" val="2051000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The Royal Library </a:t>
            </a:r>
            <a:r>
              <a:rPr lang="da-DK" dirty="0" err="1" smtClean="0"/>
              <a:t>Consortium’s</a:t>
            </a:r>
            <a:r>
              <a:rPr lang="da-DK" dirty="0" smtClean="0"/>
              <a:t> Deals with Elsevier and </a:t>
            </a:r>
            <a:r>
              <a:rPr lang="da-DK" dirty="0" err="1" smtClean="0"/>
              <a:t>Wiley</a:t>
            </a:r>
            <a:r>
              <a:rPr lang="da-DK" dirty="0" smtClean="0"/>
              <a:t>	</a:t>
            </a:r>
            <a:endParaRPr lang="da-DK" dirty="0"/>
          </a:p>
        </p:txBody>
      </p:sp>
      <p:sp>
        <p:nvSpPr>
          <p:cNvPr id="3" name="Pladsholder til indhold 2"/>
          <p:cNvSpPr>
            <a:spLocks noGrp="1"/>
          </p:cNvSpPr>
          <p:nvPr>
            <p:ph idx="1"/>
          </p:nvPr>
        </p:nvSpPr>
        <p:spPr/>
        <p:txBody>
          <a:bodyPr/>
          <a:lstStyle/>
          <a:p>
            <a:pPr marL="0" indent="0">
              <a:buNone/>
            </a:pPr>
            <a:r>
              <a:rPr lang="da-DK" dirty="0" err="1" smtClean="0"/>
              <a:t>APCs</a:t>
            </a:r>
            <a:r>
              <a:rPr lang="da-DK" dirty="0" smtClean="0"/>
              <a:t> in all *hybrid* journals </a:t>
            </a:r>
            <a:r>
              <a:rPr lang="da-DK" dirty="0" err="1" smtClean="0"/>
              <a:t>are</a:t>
            </a:r>
            <a:r>
              <a:rPr lang="da-DK" dirty="0" smtClean="0"/>
              <a:t> </a:t>
            </a:r>
            <a:r>
              <a:rPr lang="da-DK" dirty="0" err="1" smtClean="0"/>
              <a:t>waived</a:t>
            </a:r>
            <a:r>
              <a:rPr lang="da-DK" dirty="0" smtClean="0"/>
              <a:t> for </a:t>
            </a:r>
            <a:r>
              <a:rPr lang="da-DK" dirty="0" smtClean="0"/>
              <a:t>Royal </a:t>
            </a:r>
            <a:r>
              <a:rPr lang="da-DK" dirty="0" err="1" smtClean="0"/>
              <a:t>Consortium-affiliated</a:t>
            </a:r>
            <a:r>
              <a:rPr lang="da-DK" dirty="0" smtClean="0"/>
              <a:t> </a:t>
            </a:r>
            <a:r>
              <a:rPr lang="da-DK" dirty="0" smtClean="0"/>
              <a:t>researchers</a:t>
            </a:r>
          </a:p>
          <a:p>
            <a:pPr marL="0" indent="0">
              <a:buNone/>
            </a:pPr>
            <a:endParaRPr lang="da-DK" dirty="0"/>
          </a:p>
          <a:p>
            <a:pPr marL="0" indent="0">
              <a:buNone/>
            </a:pPr>
            <a:endParaRPr lang="da-DK" dirty="0" smtClean="0"/>
          </a:p>
          <a:p>
            <a:pPr marL="0" indent="0">
              <a:buNone/>
            </a:pPr>
            <a:endParaRPr lang="da-DK" dirty="0"/>
          </a:p>
          <a:p>
            <a:pPr marL="0" indent="0">
              <a:buNone/>
            </a:pPr>
            <a:endParaRPr lang="da-DK" dirty="0" smtClean="0"/>
          </a:p>
          <a:p>
            <a:pPr marL="0" indent="0">
              <a:buNone/>
            </a:pPr>
            <a:endParaRPr lang="da-DK" dirty="0"/>
          </a:p>
          <a:p>
            <a:pPr marL="0" indent="0">
              <a:buNone/>
            </a:pPr>
            <a:endParaRPr lang="da-DK" dirty="0" smtClean="0"/>
          </a:p>
          <a:p>
            <a:pPr marL="0" indent="0">
              <a:buNone/>
            </a:pPr>
            <a:endParaRPr lang="da-DK" dirty="0"/>
          </a:p>
          <a:p>
            <a:pPr marL="0" indent="0">
              <a:buNone/>
            </a:pPr>
            <a:r>
              <a:rPr lang="da-DK" dirty="0" smtClean="0"/>
              <a:t>Check out the Research Portal on </a:t>
            </a:r>
            <a:r>
              <a:rPr lang="da-DK" dirty="0" err="1" smtClean="0"/>
              <a:t>KUNet</a:t>
            </a:r>
            <a:r>
              <a:rPr lang="da-DK" dirty="0" smtClean="0"/>
              <a:t> for more information and the </a:t>
            </a:r>
            <a:r>
              <a:rPr lang="da-DK" dirty="0" err="1" smtClean="0"/>
              <a:t>full</a:t>
            </a:r>
            <a:r>
              <a:rPr lang="da-DK" dirty="0" smtClean="0"/>
              <a:t> list </a:t>
            </a:r>
            <a:r>
              <a:rPr lang="da-DK" dirty="0"/>
              <a:t>of journals </a:t>
            </a:r>
            <a:r>
              <a:rPr lang="da-DK" sz="1100" dirty="0">
                <a:hlinkClick r:id="rId2"/>
              </a:rPr>
              <a:t>https://kunet.ku.dk/work-areas/research/publishing/open_access/Pages/default.aspx</a:t>
            </a:r>
            <a:endParaRPr lang="da-DK" sz="1100" dirty="0" smtClean="0"/>
          </a:p>
        </p:txBody>
      </p:sp>
      <p:pic>
        <p:nvPicPr>
          <p:cNvPr id="5" name="Bille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440" y="2430936"/>
            <a:ext cx="3686872" cy="30835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06201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3.0 A note on copyright</a:t>
            </a:r>
            <a:endParaRPr lang="da-DK" dirty="0"/>
          </a:p>
        </p:txBody>
      </p:sp>
      <p:pic>
        <p:nvPicPr>
          <p:cNvPr id="4" name="Pladsholder til ind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9474" y="1949838"/>
            <a:ext cx="4248614" cy="4248614"/>
          </a:xfrm>
        </p:spPr>
      </p:pic>
    </p:spTree>
    <p:extLst>
      <p:ext uri="{BB962C8B-B14F-4D97-AF65-F5344CB8AC3E}">
        <p14:creationId xmlns:p14="http://schemas.microsoft.com/office/powerpoint/2010/main" val="30758764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Open Licenses </a:t>
            </a:r>
            <a:r>
              <a:rPr lang="da-DK" dirty="0" err="1" smtClean="0"/>
              <a:t>are</a:t>
            </a:r>
            <a:r>
              <a:rPr lang="da-DK" dirty="0" smtClean="0"/>
              <a:t> not all the same</a:t>
            </a:r>
            <a:endParaRPr lang="da-DK" dirty="0"/>
          </a:p>
        </p:txBody>
      </p:sp>
      <p:pic>
        <p:nvPicPr>
          <p:cNvPr id="4" name="Pladsholder til indhold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2958" y="1159727"/>
            <a:ext cx="3349938" cy="5443648"/>
          </a:xfrm>
        </p:spPr>
      </p:pic>
      <p:sp>
        <p:nvSpPr>
          <p:cNvPr id="5" name="Tekstfelt 4"/>
          <p:cNvSpPr txBox="1"/>
          <p:nvPr/>
        </p:nvSpPr>
        <p:spPr>
          <a:xfrm>
            <a:off x="8709102" y="4360127"/>
            <a:ext cx="2676293" cy="553998"/>
          </a:xfrm>
          <a:prstGeom prst="rect">
            <a:avLst/>
          </a:prstGeom>
          <a:noFill/>
        </p:spPr>
        <p:txBody>
          <a:bodyPr wrap="square" rtlCol="0">
            <a:spAutoFit/>
          </a:bodyPr>
          <a:lstStyle/>
          <a:p>
            <a:r>
              <a:rPr lang="da-DK" sz="1000" dirty="0" smtClean="0"/>
              <a:t>Source</a:t>
            </a:r>
            <a:r>
              <a:rPr lang="da-DK" sz="1000" dirty="0"/>
              <a:t>: Wikimedia https://commons.wikimedia.org/wiki/File:Creative_commons_license_spectrum.svg</a:t>
            </a:r>
          </a:p>
        </p:txBody>
      </p:sp>
    </p:spTree>
    <p:extLst>
      <p:ext uri="{BB962C8B-B14F-4D97-AF65-F5344CB8AC3E}">
        <p14:creationId xmlns:p14="http://schemas.microsoft.com/office/powerpoint/2010/main" val="31421467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smtClean="0"/>
              <a:t>4.0 </a:t>
            </a:r>
            <a:r>
              <a:rPr lang="da-DK" dirty="0" err="1" smtClean="0"/>
              <a:t>Review</a:t>
            </a:r>
            <a:endParaRPr lang="da-DK" dirty="0"/>
          </a:p>
        </p:txBody>
      </p:sp>
      <p:sp>
        <p:nvSpPr>
          <p:cNvPr id="3" name="Pladsholder til indhold 2"/>
          <p:cNvSpPr>
            <a:spLocks noGrp="1"/>
          </p:cNvSpPr>
          <p:nvPr>
            <p:ph idx="1"/>
          </p:nvPr>
        </p:nvSpPr>
        <p:spPr/>
        <p:txBody>
          <a:bodyPr/>
          <a:lstStyle/>
          <a:p>
            <a:r>
              <a:rPr lang="da-DK" dirty="0" smtClean="0"/>
              <a:t>OA Types; Green, Gold, Hybrid and </a:t>
            </a:r>
            <a:r>
              <a:rPr lang="da-DK" dirty="0" err="1" smtClean="0"/>
              <a:t>Diamond</a:t>
            </a:r>
            <a:endParaRPr lang="da-DK" dirty="0" smtClean="0"/>
          </a:p>
          <a:p>
            <a:r>
              <a:rPr lang="da-DK" dirty="0" err="1" smtClean="0"/>
              <a:t>Use</a:t>
            </a:r>
            <a:r>
              <a:rPr lang="da-DK" dirty="0" smtClean="0"/>
              <a:t> </a:t>
            </a:r>
            <a:r>
              <a:rPr lang="da-DK" dirty="0" err="1" smtClean="0"/>
              <a:t>Sherpa</a:t>
            </a:r>
            <a:r>
              <a:rPr lang="da-DK" dirty="0" smtClean="0"/>
              <a:t> and DOAJ to plan an OA </a:t>
            </a:r>
            <a:r>
              <a:rPr lang="da-DK" dirty="0" err="1" smtClean="0"/>
              <a:t>publishing</a:t>
            </a:r>
            <a:r>
              <a:rPr lang="da-DK" dirty="0" smtClean="0"/>
              <a:t> </a:t>
            </a:r>
            <a:r>
              <a:rPr lang="da-DK" dirty="0" err="1" smtClean="0"/>
              <a:t>strategy</a:t>
            </a:r>
            <a:endParaRPr lang="da-DK" dirty="0" smtClean="0"/>
          </a:p>
          <a:p>
            <a:r>
              <a:rPr lang="da-DK" dirty="0" smtClean="0"/>
              <a:t>OA is mandatory if </a:t>
            </a:r>
            <a:r>
              <a:rPr lang="da-DK" dirty="0" err="1" smtClean="0"/>
              <a:t>connected</a:t>
            </a:r>
            <a:r>
              <a:rPr lang="da-DK" dirty="0" smtClean="0"/>
              <a:t> to public </a:t>
            </a:r>
            <a:r>
              <a:rPr lang="da-DK" dirty="0" err="1" smtClean="0"/>
              <a:t>grants</a:t>
            </a:r>
            <a:endParaRPr lang="da-DK" dirty="0" smtClean="0"/>
          </a:p>
          <a:p>
            <a:r>
              <a:rPr lang="da-DK" dirty="0" err="1" smtClean="0"/>
              <a:t>APCs</a:t>
            </a:r>
            <a:r>
              <a:rPr lang="da-DK" dirty="0" smtClean="0"/>
              <a:t> </a:t>
            </a:r>
            <a:r>
              <a:rPr lang="da-DK" dirty="0" err="1" smtClean="0"/>
              <a:t>waived</a:t>
            </a:r>
            <a:r>
              <a:rPr lang="da-DK" dirty="0" smtClean="0"/>
              <a:t> on Hybrid journals from Elsevier and </a:t>
            </a:r>
            <a:r>
              <a:rPr lang="da-DK" dirty="0" err="1" smtClean="0"/>
              <a:t>Wiley</a:t>
            </a:r>
            <a:r>
              <a:rPr lang="da-DK" dirty="0" smtClean="0"/>
              <a:t> (</a:t>
            </a:r>
            <a:r>
              <a:rPr lang="da-DK" dirty="0" err="1" smtClean="0"/>
              <a:t>yes</a:t>
            </a:r>
            <a:r>
              <a:rPr lang="da-DK" dirty="0" smtClean="0"/>
              <a:t>!)</a:t>
            </a:r>
          </a:p>
          <a:p>
            <a:r>
              <a:rPr lang="da-DK" dirty="0" err="1" smtClean="0"/>
              <a:t>There</a:t>
            </a:r>
            <a:r>
              <a:rPr lang="da-DK" dirty="0" smtClean="0"/>
              <a:t> </a:t>
            </a:r>
            <a:r>
              <a:rPr lang="da-DK" dirty="0" err="1" smtClean="0"/>
              <a:t>are</a:t>
            </a:r>
            <a:r>
              <a:rPr lang="da-DK" dirty="0" smtClean="0"/>
              <a:t> </a:t>
            </a:r>
            <a:r>
              <a:rPr lang="da-DK" dirty="0" err="1" smtClean="0"/>
              <a:t>different</a:t>
            </a:r>
            <a:r>
              <a:rPr lang="da-DK" dirty="0" smtClean="0"/>
              <a:t> </a:t>
            </a:r>
            <a:r>
              <a:rPr lang="da-DK" dirty="0" err="1" smtClean="0"/>
              <a:t>ways</a:t>
            </a:r>
            <a:r>
              <a:rPr lang="da-DK" dirty="0" smtClean="0"/>
              <a:t> to </a:t>
            </a:r>
            <a:r>
              <a:rPr lang="da-DK" dirty="0" err="1" smtClean="0"/>
              <a:t>license</a:t>
            </a:r>
            <a:r>
              <a:rPr lang="da-DK" dirty="0" smtClean="0"/>
              <a:t> </a:t>
            </a:r>
            <a:r>
              <a:rPr lang="da-DK" dirty="0" err="1" smtClean="0"/>
              <a:t>your</a:t>
            </a:r>
            <a:r>
              <a:rPr lang="da-DK" dirty="0" smtClean="0"/>
              <a:t> </a:t>
            </a:r>
            <a:r>
              <a:rPr lang="da-DK" dirty="0" err="1" smtClean="0"/>
              <a:t>articles</a:t>
            </a:r>
            <a:endParaRPr lang="da-DK" dirty="0" smtClean="0"/>
          </a:p>
          <a:p>
            <a:endParaRPr lang="da-DK" dirty="0"/>
          </a:p>
        </p:txBody>
      </p:sp>
    </p:spTree>
    <p:extLst>
      <p:ext uri="{BB962C8B-B14F-4D97-AF65-F5344CB8AC3E}">
        <p14:creationId xmlns:p14="http://schemas.microsoft.com/office/powerpoint/2010/main" val="29909424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a-DK" dirty="0" smtClean="0"/>
              <a:t>4.1 </a:t>
            </a:r>
            <a:r>
              <a:rPr lang="da-DK" dirty="0" err="1" smtClean="0"/>
              <a:t>Questions</a:t>
            </a:r>
            <a:r>
              <a:rPr lang="da-DK" dirty="0" smtClean="0"/>
              <a:t>, </a:t>
            </a:r>
            <a:r>
              <a:rPr lang="da-DK" dirty="0" err="1" smtClean="0"/>
              <a:t>Thoughts</a:t>
            </a:r>
            <a:r>
              <a:rPr lang="da-DK" dirty="0" smtClean="0"/>
              <a:t>, Meditations, </a:t>
            </a:r>
            <a:r>
              <a:rPr lang="da-DK" dirty="0" err="1" smtClean="0"/>
              <a:t>Reveries</a:t>
            </a:r>
            <a:r>
              <a:rPr lang="da-DK" dirty="0" smtClean="0"/>
              <a:t>?</a:t>
            </a:r>
            <a:endParaRPr lang="da-DK" dirty="0"/>
          </a:p>
        </p:txBody>
      </p:sp>
      <p:pic>
        <p:nvPicPr>
          <p:cNvPr id="6" name="Pladsholder til billede 5"/>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2264" b="12264"/>
          <a:stretch>
            <a:fillRect/>
          </a:stretch>
        </p:blipFill>
        <p:spPr/>
      </p:pic>
      <p:sp>
        <p:nvSpPr>
          <p:cNvPr id="7" name="Tekstfelt 6"/>
          <p:cNvSpPr txBox="1"/>
          <p:nvPr/>
        </p:nvSpPr>
        <p:spPr>
          <a:xfrm>
            <a:off x="1003609" y="6488668"/>
            <a:ext cx="8006576" cy="246221"/>
          </a:xfrm>
          <a:prstGeom prst="rect">
            <a:avLst/>
          </a:prstGeom>
          <a:noFill/>
        </p:spPr>
        <p:txBody>
          <a:bodyPr wrap="square" rtlCol="0">
            <a:spAutoFit/>
          </a:bodyPr>
          <a:lstStyle/>
          <a:p>
            <a:r>
              <a:rPr lang="da-DK" sz="1000" dirty="0" smtClean="0"/>
              <a:t>Source: Charlie Chaplin, </a:t>
            </a:r>
            <a:r>
              <a:rPr lang="da-DK" sz="1000" i="1" dirty="0" smtClean="0"/>
              <a:t>The Great </a:t>
            </a:r>
            <a:r>
              <a:rPr lang="da-DK" sz="1000" i="1" dirty="0" err="1" smtClean="0"/>
              <a:t>Dictator</a:t>
            </a:r>
            <a:r>
              <a:rPr lang="da-DK" sz="1000" dirty="0" smtClean="0"/>
              <a:t>. 1940.</a:t>
            </a:r>
            <a:endParaRPr lang="da-DK" sz="1000" dirty="0"/>
          </a:p>
        </p:txBody>
      </p:sp>
    </p:spTree>
    <p:extLst>
      <p:ext uri="{BB962C8B-B14F-4D97-AF65-F5344CB8AC3E}">
        <p14:creationId xmlns:p14="http://schemas.microsoft.com/office/powerpoint/2010/main" val="1054247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751012" y="609601"/>
            <a:ext cx="8555582" cy="1075508"/>
          </a:xfrm>
        </p:spPr>
        <p:txBody>
          <a:bodyPr>
            <a:normAutofit/>
          </a:bodyPr>
          <a:lstStyle/>
          <a:p>
            <a:r>
              <a:rPr lang="da-DK" dirty="0" smtClean="0"/>
              <a:t>The final </a:t>
            </a:r>
            <a:r>
              <a:rPr lang="da-DK" dirty="0" err="1" smtClean="0"/>
              <a:t>product</a:t>
            </a:r>
            <a:r>
              <a:rPr lang="da-DK" dirty="0" smtClean="0"/>
              <a:t> and </a:t>
            </a:r>
            <a:r>
              <a:rPr lang="da-DK" dirty="0" err="1" smtClean="0"/>
              <a:t>paywalls</a:t>
            </a:r>
            <a:endParaRPr lang="da-DK" dirty="0"/>
          </a:p>
        </p:txBody>
      </p:sp>
      <p:pic>
        <p:nvPicPr>
          <p:cNvPr id="4" name="Billede 3"/>
          <p:cNvPicPr>
            <a:picLocks noChangeAspect="1"/>
          </p:cNvPicPr>
          <p:nvPr/>
        </p:nvPicPr>
        <p:blipFill rotWithShape="1">
          <a:blip r:embed="rId2"/>
          <a:srcRect l="7982" t="17446" r="38509" b="20332"/>
          <a:stretch/>
        </p:blipFill>
        <p:spPr>
          <a:xfrm>
            <a:off x="2389120" y="1685109"/>
            <a:ext cx="7400005" cy="4840331"/>
          </a:xfrm>
          <a:prstGeom prst="rect">
            <a:avLst/>
          </a:prstGeom>
        </p:spPr>
      </p:pic>
    </p:spTree>
    <p:extLst>
      <p:ext uri="{BB962C8B-B14F-4D97-AF65-F5344CB8AC3E}">
        <p14:creationId xmlns:p14="http://schemas.microsoft.com/office/powerpoint/2010/main" val="30460812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smtClean="0"/>
              <a:t>Who owns the copyright?</a:t>
            </a:r>
            <a:endParaRPr lang="en-US" dirty="0"/>
          </a:p>
        </p:txBody>
      </p:sp>
      <p:pic>
        <p:nvPicPr>
          <p:cNvPr id="2" name="Billede 1"/>
          <p:cNvPicPr>
            <a:picLocks noChangeAspect="1"/>
          </p:cNvPicPr>
          <p:nvPr/>
        </p:nvPicPr>
        <p:blipFill>
          <a:blip r:embed="rId3"/>
          <a:stretch>
            <a:fillRect/>
          </a:stretch>
        </p:blipFill>
        <p:spPr>
          <a:xfrm>
            <a:off x="1018453" y="1409296"/>
            <a:ext cx="3626576" cy="5165832"/>
          </a:xfrm>
          <a:prstGeom prst="rect">
            <a:avLst/>
          </a:prstGeom>
        </p:spPr>
      </p:pic>
      <p:pic>
        <p:nvPicPr>
          <p:cNvPr id="3" name="Billede 2"/>
          <p:cNvPicPr>
            <a:picLocks noChangeAspect="1"/>
          </p:cNvPicPr>
          <p:nvPr/>
        </p:nvPicPr>
        <p:blipFill>
          <a:blip r:embed="rId4"/>
          <a:stretch>
            <a:fillRect/>
          </a:stretch>
        </p:blipFill>
        <p:spPr>
          <a:xfrm>
            <a:off x="3300648" y="3677977"/>
            <a:ext cx="8727605" cy="2431877"/>
          </a:xfrm>
          <a:prstGeom prst="rect">
            <a:avLst/>
          </a:prstGeom>
        </p:spPr>
      </p:pic>
    </p:spTree>
    <p:extLst>
      <p:ext uri="{BB962C8B-B14F-4D97-AF65-F5344CB8AC3E}">
        <p14:creationId xmlns:p14="http://schemas.microsoft.com/office/powerpoint/2010/main" val="2450628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751012" y="731520"/>
            <a:ext cx="9626737" cy="404949"/>
          </a:xfrm>
        </p:spPr>
        <p:txBody>
          <a:bodyPr>
            <a:normAutofit fontScale="90000"/>
          </a:bodyPr>
          <a:lstStyle/>
          <a:p>
            <a:pPr algn="l"/>
            <a:r>
              <a:rPr lang="da-DK" dirty="0" smtClean="0"/>
              <a:t>A mark, a yen, a </a:t>
            </a:r>
            <a:r>
              <a:rPr lang="da-DK" dirty="0" err="1" smtClean="0"/>
              <a:t>buck</a:t>
            </a:r>
            <a:r>
              <a:rPr lang="da-DK" dirty="0" smtClean="0"/>
              <a:t> or a </a:t>
            </a:r>
            <a:r>
              <a:rPr lang="da-DK" dirty="0" err="1" smtClean="0"/>
              <a:t>pound</a:t>
            </a:r>
            <a:r>
              <a:rPr lang="da-DK" dirty="0" smtClean="0"/>
              <a:t>…</a:t>
            </a:r>
            <a:endParaRPr lang="da-DK" dirty="0"/>
          </a:p>
        </p:txBody>
      </p:sp>
      <p:sp>
        <p:nvSpPr>
          <p:cNvPr id="4" name="Titel 1"/>
          <p:cNvSpPr txBox="1">
            <a:spLocks/>
          </p:cNvSpPr>
          <p:nvPr/>
        </p:nvSpPr>
        <p:spPr>
          <a:xfrm>
            <a:off x="1751012" y="5773782"/>
            <a:ext cx="8307977" cy="850067"/>
          </a:xfrm>
          <a:prstGeom prst="rect">
            <a:avLst/>
          </a:prstGeom>
        </p:spPr>
        <p:txBody>
          <a:bodyPr vert="horz" lIns="0" tIns="0" rIns="0" bIns="0" rtlCol="0" anchor="b" anchorCtr="0">
            <a:normAutofit fontScale="75000" lnSpcReduction="20000"/>
          </a:bodyPr>
          <a:lstStyle>
            <a:lvl1pPr algn="ctr" defTabSz="914400" rtl="0" eaLnBrk="1" latinLnBrk="0" hangingPunct="1">
              <a:lnSpc>
                <a:spcPct val="100000"/>
              </a:lnSpc>
              <a:spcBef>
                <a:spcPct val="0"/>
              </a:spcBef>
              <a:buNone/>
              <a:defRPr sz="4800" kern="1200" spc="60" baseline="0">
                <a:solidFill>
                  <a:schemeClr val="accent1"/>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stStyle>
          <a:p>
            <a:pPr algn="l"/>
            <a:r>
              <a:rPr lang="da-DK" dirty="0" smtClean="0"/>
              <a:t>…is all </a:t>
            </a:r>
            <a:r>
              <a:rPr lang="da-DK" dirty="0" err="1" smtClean="0"/>
              <a:t>that</a:t>
            </a:r>
            <a:r>
              <a:rPr lang="da-DK" dirty="0" smtClean="0"/>
              <a:t> </a:t>
            </a:r>
            <a:r>
              <a:rPr lang="da-DK" dirty="0" err="1" smtClean="0"/>
              <a:t>makes</a:t>
            </a:r>
            <a:r>
              <a:rPr lang="da-DK" dirty="0" smtClean="0"/>
              <a:t> the </a:t>
            </a:r>
            <a:r>
              <a:rPr lang="da-DK" dirty="0" err="1" smtClean="0"/>
              <a:t>world</a:t>
            </a:r>
            <a:r>
              <a:rPr lang="da-DK" dirty="0" smtClean="0"/>
              <a:t> go </a:t>
            </a:r>
            <a:r>
              <a:rPr lang="da-DK" dirty="0" err="1" smtClean="0"/>
              <a:t>around</a:t>
            </a:r>
            <a:endParaRPr lang="da-DK" dirty="0"/>
          </a:p>
        </p:txBody>
      </p:sp>
      <p:pic>
        <p:nvPicPr>
          <p:cNvPr id="5" name="Billede 4"/>
          <p:cNvPicPr>
            <a:picLocks noChangeAspect="1"/>
          </p:cNvPicPr>
          <p:nvPr/>
        </p:nvPicPr>
        <p:blipFill rotWithShape="1">
          <a:blip r:embed="rId2"/>
          <a:srcRect l="9210" t="18382" r="32281" b="12690"/>
          <a:stretch/>
        </p:blipFill>
        <p:spPr>
          <a:xfrm>
            <a:off x="1751012" y="1136469"/>
            <a:ext cx="6807382" cy="4511040"/>
          </a:xfrm>
          <a:prstGeom prst="rect">
            <a:avLst/>
          </a:prstGeom>
        </p:spPr>
      </p:pic>
    </p:spTree>
    <p:extLst>
      <p:ext uri="{BB962C8B-B14F-4D97-AF65-F5344CB8AC3E}">
        <p14:creationId xmlns:p14="http://schemas.microsoft.com/office/powerpoint/2010/main" val="175184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78387" y="594117"/>
            <a:ext cx="10316483" cy="1232262"/>
          </a:xfrm>
        </p:spPr>
        <p:txBody>
          <a:bodyPr/>
          <a:lstStyle/>
          <a:p>
            <a:r>
              <a:rPr lang="da-DK" dirty="0" smtClean="0"/>
              <a:t>2.0 Open Access (OA) : </a:t>
            </a:r>
            <a:r>
              <a:rPr lang="da-DK" dirty="0" err="1" smtClean="0"/>
              <a:t>What</a:t>
            </a:r>
            <a:r>
              <a:rPr lang="da-DK" dirty="0" smtClean="0"/>
              <a:t> is it?</a:t>
            </a:r>
            <a:endParaRPr lang="da-DK" dirty="0"/>
          </a:p>
        </p:txBody>
      </p:sp>
      <p:sp>
        <p:nvSpPr>
          <p:cNvPr id="4" name="AutoShape 2" descr="Image result for open access">
            <a:hlinkClick r:id="rId2"/>
          </p:cNvP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a-DK"/>
          </a:p>
        </p:txBody>
      </p:sp>
      <p:pic>
        <p:nvPicPr>
          <p:cNvPr id="6" name="Billed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798" y="2218266"/>
            <a:ext cx="2871660" cy="4482980"/>
          </a:xfrm>
          <a:prstGeom prst="rect">
            <a:avLst/>
          </a:prstGeom>
        </p:spPr>
      </p:pic>
    </p:spTree>
    <p:extLst>
      <p:ext uri="{BB962C8B-B14F-4D97-AF65-F5344CB8AC3E}">
        <p14:creationId xmlns:p14="http://schemas.microsoft.com/office/powerpoint/2010/main" val="32252802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What</a:t>
            </a:r>
            <a:r>
              <a:rPr lang="da-DK" dirty="0" smtClean="0"/>
              <a:t> is Open Access?</a:t>
            </a:r>
            <a:endParaRPr lang="da-DK" dirty="0"/>
          </a:p>
        </p:txBody>
      </p:sp>
      <p:pic>
        <p:nvPicPr>
          <p:cNvPr id="6" name="Pladsholder til indhold 5"/>
          <p:cNvPicPr>
            <a:picLocks noGrp="1" noChangeAspect="1"/>
          </p:cNvPicPr>
          <p:nvPr>
            <p:ph idx="1"/>
          </p:nvPr>
        </p:nvPicPr>
        <p:blipFill>
          <a:blip r:embed="rId3"/>
          <a:stretch>
            <a:fillRect/>
          </a:stretch>
        </p:blipFill>
        <p:spPr>
          <a:xfrm>
            <a:off x="2195919" y="1064712"/>
            <a:ext cx="8112729" cy="4469032"/>
          </a:xfrm>
          <a:prstGeom prst="rect">
            <a:avLst/>
          </a:prstGeom>
        </p:spPr>
      </p:pic>
      <p:sp>
        <p:nvSpPr>
          <p:cNvPr id="3" name="Tekstfelt 2"/>
          <p:cNvSpPr txBox="1"/>
          <p:nvPr/>
        </p:nvSpPr>
        <p:spPr>
          <a:xfrm>
            <a:off x="439388" y="6341424"/>
            <a:ext cx="11752612" cy="461665"/>
          </a:xfrm>
          <a:prstGeom prst="rect">
            <a:avLst/>
          </a:prstGeom>
          <a:noFill/>
        </p:spPr>
        <p:txBody>
          <a:bodyPr wrap="square" rtlCol="0">
            <a:spAutoFit/>
          </a:bodyPr>
          <a:lstStyle/>
          <a:p>
            <a:r>
              <a:rPr lang="da-DK" sz="1200" dirty="0" smtClean="0"/>
              <a:t>Source: https</a:t>
            </a:r>
            <a:r>
              <a:rPr lang="da-DK" sz="1200" dirty="0"/>
              <a:t>://upload.wikimedia.org/wikipedia/commons/transcoded/7/71/PhD_Comics_Open_Access_Week_2012.ogv/PhD_Comics_Open_Access_Week_2012.ogv.480p.vp9.webm</a:t>
            </a:r>
          </a:p>
        </p:txBody>
      </p:sp>
    </p:spTree>
    <p:extLst>
      <p:ext uri="{BB962C8B-B14F-4D97-AF65-F5344CB8AC3E}">
        <p14:creationId xmlns:p14="http://schemas.microsoft.com/office/powerpoint/2010/main" val="310686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dirty="0" err="1" smtClean="0"/>
              <a:t>Benefits</a:t>
            </a:r>
            <a:r>
              <a:rPr lang="da-DK" dirty="0" smtClean="0"/>
              <a:t> of Open Access</a:t>
            </a:r>
            <a:endParaRPr lang="da-DK" dirty="0"/>
          </a:p>
        </p:txBody>
      </p:sp>
      <p:sp>
        <p:nvSpPr>
          <p:cNvPr id="3" name="Pladsholder til indhold 2"/>
          <p:cNvSpPr>
            <a:spLocks noGrp="1"/>
          </p:cNvSpPr>
          <p:nvPr>
            <p:ph idx="1"/>
          </p:nvPr>
        </p:nvSpPr>
        <p:spPr/>
        <p:txBody>
          <a:bodyPr/>
          <a:lstStyle/>
          <a:p>
            <a:r>
              <a:rPr lang="da-DK" sz="4000" dirty="0" err="1" smtClean="0"/>
              <a:t>Unhindered</a:t>
            </a:r>
            <a:r>
              <a:rPr lang="da-DK" sz="4000" dirty="0" smtClean="0"/>
              <a:t> </a:t>
            </a:r>
            <a:r>
              <a:rPr lang="da-DK" sz="4000" dirty="0" err="1" smtClean="0"/>
              <a:t>access</a:t>
            </a:r>
            <a:endParaRPr lang="da-DK" sz="4000" dirty="0" smtClean="0"/>
          </a:p>
          <a:p>
            <a:r>
              <a:rPr lang="da-DK" sz="4000" dirty="0" err="1" smtClean="0"/>
              <a:t>Societal</a:t>
            </a:r>
            <a:r>
              <a:rPr lang="da-DK" sz="4000" dirty="0" smtClean="0"/>
              <a:t> </a:t>
            </a:r>
            <a:r>
              <a:rPr lang="da-DK" sz="4000" dirty="0" err="1" smtClean="0"/>
              <a:t>benefits</a:t>
            </a:r>
            <a:endParaRPr lang="da-DK" sz="4000" dirty="0" smtClean="0"/>
          </a:p>
          <a:p>
            <a:r>
              <a:rPr lang="da-DK" sz="4000" dirty="0" err="1" smtClean="0"/>
              <a:t>Increased</a:t>
            </a:r>
            <a:r>
              <a:rPr lang="da-DK" sz="4000" dirty="0" smtClean="0"/>
              <a:t> </a:t>
            </a:r>
            <a:r>
              <a:rPr lang="da-DK" sz="4000" dirty="0" err="1" smtClean="0"/>
              <a:t>collaboration</a:t>
            </a:r>
            <a:endParaRPr lang="da-DK" sz="4000" dirty="0" smtClean="0"/>
          </a:p>
          <a:p>
            <a:r>
              <a:rPr lang="da-DK" sz="4000" dirty="0" smtClean="0"/>
              <a:t>More </a:t>
            </a:r>
            <a:r>
              <a:rPr lang="da-DK" sz="4000" dirty="0" err="1" smtClean="0"/>
              <a:t>transparency</a:t>
            </a:r>
            <a:endParaRPr lang="da-DK" sz="4000" dirty="0" smtClean="0"/>
          </a:p>
          <a:p>
            <a:r>
              <a:rPr lang="da-DK" sz="4000" dirty="0" err="1" smtClean="0"/>
              <a:t>Greater</a:t>
            </a:r>
            <a:r>
              <a:rPr lang="da-DK" sz="4000" dirty="0" smtClean="0"/>
              <a:t> </a:t>
            </a:r>
            <a:r>
              <a:rPr lang="da-DK" sz="4000" dirty="0" err="1" smtClean="0"/>
              <a:t>impact</a:t>
            </a:r>
            <a:r>
              <a:rPr lang="da-DK" sz="4000" dirty="0" smtClean="0"/>
              <a:t> (</a:t>
            </a:r>
            <a:r>
              <a:rPr lang="da-DK" sz="4000" dirty="0" err="1" smtClean="0"/>
              <a:t>downloads</a:t>
            </a:r>
            <a:r>
              <a:rPr lang="da-DK" sz="4000" dirty="0" smtClean="0"/>
              <a:t>, citations, etc.)</a:t>
            </a:r>
          </a:p>
        </p:txBody>
      </p:sp>
    </p:spTree>
    <p:extLst>
      <p:ext uri="{BB962C8B-B14F-4D97-AF65-F5344CB8AC3E}">
        <p14:creationId xmlns:p14="http://schemas.microsoft.com/office/powerpoint/2010/main" val="1544797699"/>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gerdefineret design">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_9_ENG_full.potx" id="{CA255E10-3E16-4FB7-8EF9-205921B44FCB}" vid="{9D4D5F80-3538-44B6-AEDE-388378717724}"/>
    </a:ext>
  </a:extLst>
</a:theme>
</file>

<file path=ppt/theme/theme2.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OA_slides_Phd_course_071221</Template>
  <TotalTime>7422</TotalTime>
  <Words>1265</Words>
  <Application>Microsoft Office PowerPoint</Application>
  <PresentationFormat>Widescreen</PresentationFormat>
  <Paragraphs>150</Paragraphs>
  <Slides>37</Slides>
  <Notes>7</Notes>
  <HiddenSlides>0</HiddenSlides>
  <MMClips>0</MMClips>
  <ScaleCrop>false</ScaleCrop>
  <HeadingPairs>
    <vt:vector size="6" baseType="variant">
      <vt:variant>
        <vt:lpstr>Benyttede skrifttyper</vt:lpstr>
      </vt:variant>
      <vt:variant>
        <vt:i4>7</vt:i4>
      </vt:variant>
      <vt:variant>
        <vt:lpstr>Tema</vt:lpstr>
      </vt:variant>
      <vt:variant>
        <vt:i4>1</vt:i4>
      </vt:variant>
      <vt:variant>
        <vt:lpstr>Slidetitler</vt:lpstr>
      </vt:variant>
      <vt:variant>
        <vt:i4>37</vt:i4>
      </vt:variant>
    </vt:vector>
  </HeadingPairs>
  <TitlesOfParts>
    <vt:vector size="45" baseType="lpstr">
      <vt:lpstr>ＭＳ Ｐゴシック</vt:lpstr>
      <vt:lpstr>Arial</vt:lpstr>
      <vt:lpstr>Calibri</vt:lpstr>
      <vt:lpstr>Calibri Light</vt:lpstr>
      <vt:lpstr>Microsoft New Tai Lue</vt:lpstr>
      <vt:lpstr>Times New Roman</vt:lpstr>
      <vt:lpstr>Wingdings</vt:lpstr>
      <vt:lpstr>Brugerdefineret design</vt:lpstr>
      <vt:lpstr>PowerPoint-præsentation</vt:lpstr>
      <vt:lpstr>Agenda</vt:lpstr>
      <vt:lpstr>1.0 Traditional Academic Publishing</vt:lpstr>
      <vt:lpstr>The final product and paywalls</vt:lpstr>
      <vt:lpstr>Who owns the copyright?</vt:lpstr>
      <vt:lpstr>A mark, a yen, a buck or a pound…</vt:lpstr>
      <vt:lpstr>2.0 Open Access (OA) : What is it?</vt:lpstr>
      <vt:lpstr>What is Open Access?</vt:lpstr>
      <vt:lpstr>Benefits of Open Access</vt:lpstr>
      <vt:lpstr>2.1 The Open Access Typology</vt:lpstr>
      <vt:lpstr>Open Access Types</vt:lpstr>
      <vt:lpstr>Manuscript versions &amp; Open Access publishing</vt:lpstr>
      <vt:lpstr>Postprint</vt:lpstr>
      <vt:lpstr>Version of Record</vt:lpstr>
      <vt:lpstr>Green breakdown</vt:lpstr>
      <vt:lpstr>Gold and Hybrid: A question of business model, not document type</vt:lpstr>
      <vt:lpstr>Hybrid: the worst of ‘both’ worlds</vt:lpstr>
      <vt:lpstr>Diamond: the new kid on the block</vt:lpstr>
      <vt:lpstr>2.2 The OA Toolbox </vt:lpstr>
      <vt:lpstr>Sherpa Romeo – look up the OA policy of a journal</vt:lpstr>
      <vt:lpstr>Symbols used in Sherpa Romeo </vt:lpstr>
      <vt:lpstr>Find the journal’s open access policy</vt:lpstr>
      <vt:lpstr>Directory of Open Access Journals (DOAJ)</vt:lpstr>
      <vt:lpstr>Directory of Open Access Journals (DOAJ)</vt:lpstr>
      <vt:lpstr>2.3 Open Access in Research Policy</vt:lpstr>
      <vt:lpstr>Open Access – strategies and measuring</vt:lpstr>
      <vt:lpstr>OA Indicator</vt:lpstr>
      <vt:lpstr>How are the Danish universities doing?</vt:lpstr>
      <vt:lpstr>OA is now required from DK public grant holders</vt:lpstr>
      <vt:lpstr>Horizon 2020 and Horizon Europe</vt:lpstr>
      <vt:lpstr>2.4 Article Processing Charges and the Libraries Agreements</vt:lpstr>
      <vt:lpstr>APCs are really expensive</vt:lpstr>
      <vt:lpstr>The Royal Library Consortium’s Deals with Elsevier and Wiley </vt:lpstr>
      <vt:lpstr>3.0 A note on copyright</vt:lpstr>
      <vt:lpstr>Open Licenses are not all the same</vt:lpstr>
      <vt:lpstr>4.0 Review</vt:lpstr>
      <vt:lpstr>4.1 Questions, Thoughts, Meditations, Reveries?</vt:lpstr>
    </vt:vector>
  </TitlesOfParts>
  <Company>Statens 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PowerPoint-præsentation</dc:title>
  <dc:creator>Benjamin Derksen</dc:creator>
  <cp:lastModifiedBy>Benjamin Derksen</cp:lastModifiedBy>
  <cp:revision>61</cp:revision>
  <dcterms:created xsi:type="dcterms:W3CDTF">2022-09-02T09:12:10Z</dcterms:created>
  <dcterms:modified xsi:type="dcterms:W3CDTF">2022-10-24T07:41:00Z</dcterms:modified>
</cp:coreProperties>
</file>